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3"/>
  </p:normalViewPr>
  <p:slideViewPr>
    <p:cSldViewPr>
      <p:cViewPr>
        <p:scale>
          <a:sx n="42" d="100"/>
          <a:sy n="42" d="100"/>
        </p:scale>
        <p:origin x="68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ronosHub (w/ Gr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"/>
          <p:cNvSpPr/>
          <p:nvPr/>
        </p:nvSpPr>
        <p:spPr>
          <a:xfrm flipH="1" flipV="1">
            <a:off x="-2" y="12954000"/>
            <a:ext cx="24403056" cy="1"/>
          </a:xfrm>
          <a:prstGeom prst="line">
            <a:avLst/>
          </a:prstGeom>
          <a:ln w="12700">
            <a:solidFill>
              <a:srgbClr val="00AB8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Line"/>
          <p:cNvSpPr/>
          <p:nvPr/>
        </p:nvSpPr>
        <p:spPr>
          <a:xfrm flipV="1">
            <a:off x="876298" y="-1"/>
            <a:ext cx="5" cy="13716002"/>
          </a:xfrm>
          <a:prstGeom prst="line">
            <a:avLst/>
          </a:prstGeom>
          <a:ln w="12700">
            <a:solidFill>
              <a:srgbClr val="00AB8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Line"/>
          <p:cNvSpPr/>
          <p:nvPr/>
        </p:nvSpPr>
        <p:spPr>
          <a:xfrm flipH="1" flipV="1">
            <a:off x="-2" y="761999"/>
            <a:ext cx="24403056" cy="1"/>
          </a:xfrm>
          <a:prstGeom prst="line">
            <a:avLst/>
          </a:prstGeom>
          <a:ln w="12700">
            <a:solidFill>
              <a:srgbClr val="00AB8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Line"/>
          <p:cNvSpPr/>
          <p:nvPr/>
        </p:nvSpPr>
        <p:spPr>
          <a:xfrm flipV="1">
            <a:off x="23507700" y="-1"/>
            <a:ext cx="1" cy="13716002"/>
          </a:xfrm>
          <a:prstGeom prst="line">
            <a:avLst/>
          </a:prstGeom>
          <a:ln w="12700">
            <a:solidFill>
              <a:srgbClr val="00AB8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" name="Line"/>
          <p:cNvSpPr/>
          <p:nvPr/>
        </p:nvSpPr>
        <p:spPr>
          <a:xfrm flipH="1">
            <a:off x="16510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" name="Line"/>
          <p:cNvSpPr/>
          <p:nvPr/>
        </p:nvSpPr>
        <p:spPr>
          <a:xfrm flipH="1" flipV="1">
            <a:off x="-2" y="15367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" name="Line"/>
          <p:cNvSpPr/>
          <p:nvPr/>
        </p:nvSpPr>
        <p:spPr>
          <a:xfrm flipH="1" flipV="1">
            <a:off x="-2" y="17399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" name="Line"/>
          <p:cNvSpPr/>
          <p:nvPr/>
        </p:nvSpPr>
        <p:spPr>
          <a:xfrm flipH="1" flipV="1">
            <a:off x="-2" y="3276599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" name="Line"/>
          <p:cNvSpPr/>
          <p:nvPr/>
        </p:nvSpPr>
        <p:spPr>
          <a:xfrm flipH="1" flipV="1">
            <a:off x="-2" y="3479799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" name="Line"/>
          <p:cNvSpPr/>
          <p:nvPr/>
        </p:nvSpPr>
        <p:spPr>
          <a:xfrm flipH="1" flipV="1">
            <a:off x="-2" y="5016499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" name="Line"/>
          <p:cNvSpPr/>
          <p:nvPr/>
        </p:nvSpPr>
        <p:spPr>
          <a:xfrm flipH="1" flipV="1">
            <a:off x="-2" y="5219699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ne"/>
          <p:cNvSpPr/>
          <p:nvPr/>
        </p:nvSpPr>
        <p:spPr>
          <a:xfrm flipH="1" flipV="1">
            <a:off x="-2" y="67564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Line"/>
          <p:cNvSpPr/>
          <p:nvPr/>
        </p:nvSpPr>
        <p:spPr>
          <a:xfrm flipH="1" flipV="1">
            <a:off x="-2" y="69596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Line"/>
          <p:cNvSpPr/>
          <p:nvPr/>
        </p:nvSpPr>
        <p:spPr>
          <a:xfrm flipH="1" flipV="1">
            <a:off x="-2" y="84963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Line"/>
          <p:cNvSpPr/>
          <p:nvPr/>
        </p:nvSpPr>
        <p:spPr>
          <a:xfrm flipH="1" flipV="1">
            <a:off x="-2" y="86995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" name="Line"/>
          <p:cNvSpPr/>
          <p:nvPr/>
        </p:nvSpPr>
        <p:spPr>
          <a:xfrm flipH="1" flipV="1">
            <a:off x="19050" y="10246139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" name="Line"/>
          <p:cNvSpPr/>
          <p:nvPr/>
        </p:nvSpPr>
        <p:spPr>
          <a:xfrm flipH="1" flipV="1">
            <a:off x="-2" y="104394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" name="Line"/>
          <p:cNvSpPr/>
          <p:nvPr/>
        </p:nvSpPr>
        <p:spPr>
          <a:xfrm flipH="1" flipV="1">
            <a:off x="-2" y="119761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" name="Line"/>
          <p:cNvSpPr/>
          <p:nvPr/>
        </p:nvSpPr>
        <p:spPr>
          <a:xfrm flipH="1" flipV="1">
            <a:off x="-2" y="12179300"/>
            <a:ext cx="24384006" cy="1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" name="Line"/>
          <p:cNvSpPr/>
          <p:nvPr/>
        </p:nvSpPr>
        <p:spPr>
          <a:xfrm flipH="1">
            <a:off x="18542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" name="Line"/>
          <p:cNvSpPr/>
          <p:nvPr/>
        </p:nvSpPr>
        <p:spPr>
          <a:xfrm flipH="1">
            <a:off x="33909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" name="Line"/>
          <p:cNvSpPr/>
          <p:nvPr/>
        </p:nvSpPr>
        <p:spPr>
          <a:xfrm flipH="1">
            <a:off x="35941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Line"/>
          <p:cNvSpPr/>
          <p:nvPr/>
        </p:nvSpPr>
        <p:spPr>
          <a:xfrm flipH="1">
            <a:off x="51308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" name="Line"/>
          <p:cNvSpPr/>
          <p:nvPr/>
        </p:nvSpPr>
        <p:spPr>
          <a:xfrm flipH="1">
            <a:off x="53340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2" name="Line"/>
          <p:cNvSpPr/>
          <p:nvPr/>
        </p:nvSpPr>
        <p:spPr>
          <a:xfrm flipH="1">
            <a:off x="68707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" name="Line"/>
          <p:cNvSpPr/>
          <p:nvPr/>
        </p:nvSpPr>
        <p:spPr>
          <a:xfrm flipH="1">
            <a:off x="70739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" name="Line"/>
          <p:cNvSpPr/>
          <p:nvPr/>
        </p:nvSpPr>
        <p:spPr>
          <a:xfrm flipH="1">
            <a:off x="86106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" name="Line"/>
          <p:cNvSpPr/>
          <p:nvPr/>
        </p:nvSpPr>
        <p:spPr>
          <a:xfrm flipH="1">
            <a:off x="88138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" name="Line"/>
          <p:cNvSpPr/>
          <p:nvPr/>
        </p:nvSpPr>
        <p:spPr>
          <a:xfrm flipH="1">
            <a:off x="103505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" name="Line"/>
          <p:cNvSpPr/>
          <p:nvPr/>
        </p:nvSpPr>
        <p:spPr>
          <a:xfrm flipH="1">
            <a:off x="105537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" name="Line"/>
          <p:cNvSpPr/>
          <p:nvPr/>
        </p:nvSpPr>
        <p:spPr>
          <a:xfrm flipH="1">
            <a:off x="120904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" name="Line"/>
          <p:cNvSpPr/>
          <p:nvPr/>
        </p:nvSpPr>
        <p:spPr>
          <a:xfrm flipH="1">
            <a:off x="12293601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" name="Line"/>
          <p:cNvSpPr/>
          <p:nvPr/>
        </p:nvSpPr>
        <p:spPr>
          <a:xfrm flipH="1">
            <a:off x="138302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1" name="Line"/>
          <p:cNvSpPr/>
          <p:nvPr/>
        </p:nvSpPr>
        <p:spPr>
          <a:xfrm flipH="1">
            <a:off x="140334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" name="Line"/>
          <p:cNvSpPr/>
          <p:nvPr/>
        </p:nvSpPr>
        <p:spPr>
          <a:xfrm flipH="1">
            <a:off x="155701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" name="Line"/>
          <p:cNvSpPr/>
          <p:nvPr/>
        </p:nvSpPr>
        <p:spPr>
          <a:xfrm flipH="1">
            <a:off x="157733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4" name="Line"/>
          <p:cNvSpPr/>
          <p:nvPr/>
        </p:nvSpPr>
        <p:spPr>
          <a:xfrm flipH="1">
            <a:off x="173100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Line"/>
          <p:cNvSpPr/>
          <p:nvPr/>
        </p:nvSpPr>
        <p:spPr>
          <a:xfrm flipH="1">
            <a:off x="175132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Line"/>
          <p:cNvSpPr/>
          <p:nvPr/>
        </p:nvSpPr>
        <p:spPr>
          <a:xfrm flipH="1">
            <a:off x="190499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7" name="Line"/>
          <p:cNvSpPr/>
          <p:nvPr/>
        </p:nvSpPr>
        <p:spPr>
          <a:xfrm flipH="1">
            <a:off x="192531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8" name="Line"/>
          <p:cNvSpPr/>
          <p:nvPr/>
        </p:nvSpPr>
        <p:spPr>
          <a:xfrm flipH="1">
            <a:off x="207898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9" name="Line"/>
          <p:cNvSpPr/>
          <p:nvPr/>
        </p:nvSpPr>
        <p:spPr>
          <a:xfrm flipH="1">
            <a:off x="209930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" name="Line"/>
          <p:cNvSpPr/>
          <p:nvPr/>
        </p:nvSpPr>
        <p:spPr>
          <a:xfrm flipH="1">
            <a:off x="225297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Line"/>
          <p:cNvSpPr/>
          <p:nvPr/>
        </p:nvSpPr>
        <p:spPr>
          <a:xfrm flipH="1">
            <a:off x="22732999" y="0"/>
            <a:ext cx="1" cy="13935353"/>
          </a:xfrm>
          <a:prstGeom prst="line">
            <a:avLst/>
          </a:prstGeom>
          <a:ln w="12700">
            <a:solidFill>
              <a:srgbClr val="72FDE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" name="Presentation Title"/>
          <p:cNvSpPr txBox="1"/>
          <p:nvPr/>
        </p:nvSpPr>
        <p:spPr>
          <a:xfrm>
            <a:off x="901699" y="529946"/>
            <a:ext cx="251124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pc="-48">
                <a:solidFill>
                  <a:srgbClr val="BFBFBF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63" name="Full_Color.png" descr="Full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300" y="562926"/>
            <a:ext cx="2540000" cy="38544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Line"/>
          <p:cNvSpPr/>
          <p:nvPr/>
        </p:nvSpPr>
        <p:spPr>
          <a:xfrm flipH="1" flipV="1">
            <a:off x="-2" y="1149350"/>
            <a:ext cx="24403056" cy="1"/>
          </a:xfrm>
          <a:prstGeom prst="line">
            <a:avLst/>
          </a:prstGeom>
          <a:ln w="12700">
            <a:solidFill>
              <a:srgbClr val="FFC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5" name="Line"/>
          <p:cNvSpPr/>
          <p:nvPr/>
        </p:nvSpPr>
        <p:spPr>
          <a:xfrm flipH="1" flipV="1">
            <a:off x="-2" y="12564530"/>
            <a:ext cx="24403056" cy="1"/>
          </a:xfrm>
          <a:prstGeom prst="line">
            <a:avLst/>
          </a:prstGeom>
          <a:ln w="12700">
            <a:solidFill>
              <a:srgbClr val="FFC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" name="Line"/>
          <p:cNvSpPr/>
          <p:nvPr/>
        </p:nvSpPr>
        <p:spPr>
          <a:xfrm flipV="1">
            <a:off x="442107" y="-1"/>
            <a:ext cx="3" cy="13716002"/>
          </a:xfrm>
          <a:prstGeom prst="line">
            <a:avLst/>
          </a:prstGeom>
          <a:ln w="12700">
            <a:solidFill>
              <a:srgbClr val="FFC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7" name="Line"/>
          <p:cNvSpPr/>
          <p:nvPr/>
        </p:nvSpPr>
        <p:spPr>
          <a:xfrm flipV="1">
            <a:off x="23955373" y="-1"/>
            <a:ext cx="3" cy="13716002"/>
          </a:xfrm>
          <a:prstGeom prst="line">
            <a:avLst/>
          </a:prstGeom>
          <a:ln w="12700">
            <a:solidFill>
              <a:srgbClr val="FFC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95002" y="12734230"/>
            <a:ext cx="412700" cy="4572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2400" spc="-48">
                <a:solidFill>
                  <a:srgbClr val="BFBFBF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ronosHub (w/o Grid) COLO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Full_Color.png" descr="Full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300" y="562926"/>
            <a:ext cx="2540000" cy="38544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resentation Title"/>
          <p:cNvSpPr txBox="1"/>
          <p:nvPr/>
        </p:nvSpPr>
        <p:spPr>
          <a:xfrm>
            <a:off x="901699" y="529947"/>
            <a:ext cx="89146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pc="-48">
                <a:solidFill>
                  <a:srgbClr val="000000">
                    <a:alpha val="32325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Understanding Today’s User Expectations in Scholarly Publishing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95001" y="12734230"/>
            <a:ext cx="412701" cy="4572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ronosHub (w/o Grid) COLO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ull_Color.png" descr="Full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300" y="562926"/>
            <a:ext cx="2540000" cy="38544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Presentation Title"/>
          <p:cNvSpPr txBox="1"/>
          <p:nvPr/>
        </p:nvSpPr>
        <p:spPr>
          <a:xfrm>
            <a:off x="901699" y="529947"/>
            <a:ext cx="89146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pc="-48">
                <a:solidFill>
                  <a:srgbClr val="FFFFFF">
                    <a:alpha val="31834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Understanding Today’s User Expectations in Scholarly Publishing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95001" y="12734230"/>
            <a:ext cx="412701" cy="4572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2400" spc="-48">
                <a:solidFill>
                  <a:srgbClr val="FFFFFF">
                    <a:alpha val="60000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ronosHub (w/o Grid) COLOR-L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4" name="Full_Color.png" descr="Full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300" y="562926"/>
            <a:ext cx="2540000" cy="385447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Presentation Title"/>
          <p:cNvSpPr txBox="1"/>
          <p:nvPr/>
        </p:nvSpPr>
        <p:spPr>
          <a:xfrm>
            <a:off x="901700" y="529947"/>
            <a:ext cx="89146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pc="-48">
                <a:solidFill>
                  <a:srgbClr val="FFFFFF">
                    <a:alpha val="31834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Understanding Today’s User Expectations in Scholarly Publishing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95002" y="12734230"/>
            <a:ext cx="412700" cy="4572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2400" spc="-48">
                <a:solidFill>
                  <a:srgbClr val="FFFFFF">
                    <a:alpha val="60000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653366" y="1539875"/>
            <a:ext cx="19507201" cy="333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01593" y="12580215"/>
            <a:ext cx="273607" cy="26497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6" name="Grid Bottom - Left Align - DARK.png" descr="Grid Bottom - Left Align - D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Full_Color.png" descr="Full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887919"/>
            <a:ext cx="5346700" cy="81136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3"/>
          <p:cNvSpPr txBox="1"/>
          <p:nvPr/>
        </p:nvSpPr>
        <p:spPr>
          <a:xfrm>
            <a:off x="881243" y="1270000"/>
            <a:ext cx="22627982" cy="789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880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pPr>
            <a:r>
              <a:t>Five Tips</a:t>
            </a:r>
            <a:br/>
            <a:r>
              <a:rPr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Understanding</a:t>
            </a:r>
          </a:p>
          <a:p>
            <a:pPr algn="l">
              <a:defRPr sz="880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pPr>
            <a:r>
              <a:rPr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Today’s User Expectations</a:t>
            </a:r>
            <a:endParaRPr>
              <a:latin typeface="Public Sans Thin Bold"/>
              <a:ea typeface="Public Sans Thin Bold"/>
              <a:cs typeface="Public Sans Thin Bold"/>
              <a:sym typeface="Public Sans Thin Bold"/>
            </a:endParaRPr>
          </a:p>
          <a:p>
            <a:pPr algn="l">
              <a:defRPr sz="8800">
                <a:solidFill>
                  <a:srgbClr val="FFFFFF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defRPr>
            </a:pPr>
            <a:r>
              <a:t>in Scholarly Publishing</a:t>
            </a:r>
            <a:endParaRPr sz="12000">
              <a:latin typeface="Public Sans Medium"/>
              <a:ea typeface="Public Sans Medium"/>
              <a:cs typeface="Public Sans Medium"/>
              <a:sym typeface="Public Sans Medium"/>
            </a:endParaRPr>
          </a:p>
          <a:p>
            <a:pPr algn="l">
              <a:defRPr sz="5600">
                <a:solidFill>
                  <a:srgbClr val="FFFFFF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defRPr>
            </a:pPr>
            <a:endParaRPr sz="12000">
              <a:latin typeface="Public Sans Medium"/>
              <a:ea typeface="Public Sans Medium"/>
              <a:cs typeface="Public Sans Medium"/>
              <a:sym typeface="Public Sans Medium"/>
            </a:endParaRPr>
          </a:p>
          <a:p>
            <a:pPr algn="l">
              <a:defRPr sz="5600">
                <a:solidFill>
                  <a:srgbClr val="FFFFFF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t>UKSG Forum</a:t>
            </a:r>
          </a:p>
          <a:p>
            <a:pPr algn="l">
              <a:defRPr sz="5600">
                <a:solidFill>
                  <a:srgbClr val="FFFFFF">
                    <a:alpha val="39727"/>
                  </a:srgbClr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defRPr>
            </a:pPr>
            <a:r>
              <a:t>5.12.2023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Box 1"/>
          <p:cNvSpPr txBox="1"/>
          <p:nvPr/>
        </p:nvSpPr>
        <p:spPr>
          <a:xfrm>
            <a:off x="882000" y="1176589"/>
            <a:ext cx="1028268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What Do Authors Find Useful?</a:t>
            </a:r>
          </a:p>
        </p:txBody>
      </p:sp>
      <p:sp>
        <p:nvSpPr>
          <p:cNvPr id="311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5002" y="12734230"/>
            <a:ext cx="412700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312" name="Screen Shot 2023-11-30 at 19.14.36.png" descr="Screen Shot 2023-11-30 at 19.14.36.png"/>
          <p:cNvPicPr>
            <a:picLocks noChangeAspect="1"/>
          </p:cNvPicPr>
          <p:nvPr/>
        </p:nvPicPr>
        <p:blipFill>
          <a:blip r:embed="rId2"/>
          <a:srcRect l="826" t="8557" r="2890" b="6864"/>
          <a:stretch>
            <a:fillRect/>
          </a:stretch>
        </p:blipFill>
        <p:spPr>
          <a:xfrm>
            <a:off x="-1" y="2992635"/>
            <a:ext cx="24384024" cy="874667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Comparison of NPS among publishers"/>
          <p:cNvSpPr txBox="1"/>
          <p:nvPr/>
        </p:nvSpPr>
        <p:spPr>
          <a:xfrm>
            <a:off x="9723881" y="11939608"/>
            <a:ext cx="371576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Comparison of NPS among publishers</a:t>
            </a:r>
          </a:p>
        </p:txBody>
      </p:sp>
      <p:sp>
        <p:nvSpPr>
          <p:cNvPr id="314" name="Comparably"/>
          <p:cNvSpPr txBox="1"/>
          <p:nvPr/>
        </p:nvSpPr>
        <p:spPr>
          <a:xfrm>
            <a:off x="13439642" y="11939608"/>
            <a:ext cx="12599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Comparably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1"/>
          <p:cNvSpPr txBox="1"/>
          <p:nvPr/>
        </p:nvSpPr>
        <p:spPr>
          <a:xfrm>
            <a:off x="882000" y="1176589"/>
            <a:ext cx="1028268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What Do Authors Find Useful?</a:t>
            </a:r>
          </a:p>
        </p:txBody>
      </p:sp>
      <p:sp>
        <p:nvSpPr>
          <p:cNvPr id="317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157486" y="12734230"/>
            <a:ext cx="350216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318" name="image (5).png" descr="image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2624389"/>
            <a:ext cx="22580601" cy="1411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5" y="0"/>
                </a:moveTo>
                <a:cubicBezTo>
                  <a:pt x="159" y="0"/>
                  <a:pt x="119" y="0"/>
                  <a:pt x="93" y="18"/>
                </a:cubicBezTo>
                <a:cubicBezTo>
                  <a:pt x="55" y="40"/>
                  <a:pt x="25" y="88"/>
                  <a:pt x="11" y="149"/>
                </a:cubicBezTo>
                <a:cubicBezTo>
                  <a:pt x="0" y="191"/>
                  <a:pt x="0" y="255"/>
                  <a:pt x="0" y="360"/>
                </a:cubicBezTo>
                <a:lnTo>
                  <a:pt x="0" y="21240"/>
                </a:lnTo>
                <a:cubicBezTo>
                  <a:pt x="0" y="21345"/>
                  <a:pt x="0" y="21409"/>
                  <a:pt x="11" y="21451"/>
                </a:cubicBezTo>
                <a:cubicBezTo>
                  <a:pt x="25" y="21512"/>
                  <a:pt x="55" y="21560"/>
                  <a:pt x="93" y="21582"/>
                </a:cubicBezTo>
                <a:cubicBezTo>
                  <a:pt x="119" y="21600"/>
                  <a:pt x="159" y="21600"/>
                  <a:pt x="225" y="21600"/>
                </a:cubicBezTo>
                <a:lnTo>
                  <a:pt x="21375" y="21600"/>
                </a:lnTo>
                <a:cubicBezTo>
                  <a:pt x="21441" y="21600"/>
                  <a:pt x="21481" y="21600"/>
                  <a:pt x="21507" y="21582"/>
                </a:cubicBezTo>
                <a:cubicBezTo>
                  <a:pt x="21545" y="21560"/>
                  <a:pt x="21575" y="21512"/>
                  <a:pt x="21589" y="21451"/>
                </a:cubicBezTo>
                <a:cubicBezTo>
                  <a:pt x="21600" y="21409"/>
                  <a:pt x="21600" y="21345"/>
                  <a:pt x="21600" y="21240"/>
                </a:cubicBezTo>
                <a:lnTo>
                  <a:pt x="21600" y="360"/>
                </a:lnTo>
                <a:cubicBezTo>
                  <a:pt x="21600" y="255"/>
                  <a:pt x="21600" y="191"/>
                  <a:pt x="21589" y="149"/>
                </a:cubicBezTo>
                <a:cubicBezTo>
                  <a:pt x="21575" y="88"/>
                  <a:pt x="21545" y="40"/>
                  <a:pt x="21507" y="18"/>
                </a:cubicBezTo>
                <a:cubicBezTo>
                  <a:pt x="21481" y="0"/>
                  <a:pt x="21441" y="0"/>
                  <a:pt x="21375" y="0"/>
                </a:cubicBezTo>
                <a:lnTo>
                  <a:pt x="225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1"/>
          <p:cNvSpPr txBox="1"/>
          <p:nvPr/>
        </p:nvSpPr>
        <p:spPr>
          <a:xfrm>
            <a:off x="882000" y="1176589"/>
            <a:ext cx="1028268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What Do Authors Find Useful?</a:t>
            </a:r>
          </a:p>
        </p:txBody>
      </p:sp>
      <p:grpSp>
        <p:nvGrpSpPr>
          <p:cNvPr id="326" name="Group"/>
          <p:cNvGrpSpPr/>
          <p:nvPr/>
        </p:nvGrpSpPr>
        <p:grpSpPr>
          <a:xfrm>
            <a:off x="901700" y="3048000"/>
            <a:ext cx="4102534" cy="8636000"/>
            <a:chOff x="0" y="0"/>
            <a:chExt cx="4102533" cy="8636000"/>
          </a:xfrm>
        </p:grpSpPr>
        <p:pic>
          <p:nvPicPr>
            <p:cNvPr id="321" name="Elsevier_logo_2019.svg" descr="Elsevier_logo_2019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120" y="0"/>
              <a:ext cx="2762293" cy="304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Penguin_logo.svg" descr="Penguin_logo.svg"/>
            <p:cNvPicPr>
              <a:picLocks noChangeAspect="1"/>
            </p:cNvPicPr>
            <p:nvPr/>
          </p:nvPicPr>
          <p:blipFill>
            <a:blip r:embed="rId3"/>
            <a:srcRect l="11931" t="9590" r="11931" b="9590"/>
            <a:stretch>
              <a:fillRect/>
            </a:stretch>
          </p:blipFill>
          <p:spPr>
            <a:xfrm>
              <a:off x="1109680" y="3809999"/>
              <a:ext cx="1883026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5" name="Group"/>
            <p:cNvGrpSpPr/>
            <p:nvPr/>
          </p:nvGrpSpPr>
          <p:grpSpPr>
            <a:xfrm>
              <a:off x="0" y="7112000"/>
              <a:ext cx="4102534" cy="1524000"/>
              <a:chOff x="0" y="0"/>
              <a:chExt cx="4102533" cy="1523999"/>
            </a:xfrm>
          </p:grpSpPr>
          <p:pic>
            <p:nvPicPr>
              <p:cNvPr id="323" name="Springer_Nature_Logo.svg" descr="Springer_Nature_Logo.svg"/>
              <p:cNvPicPr>
                <a:picLocks noChangeAspect="1"/>
              </p:cNvPicPr>
              <p:nvPr/>
            </p:nvPicPr>
            <p:blipFill>
              <a:blip r:embed="rId4"/>
              <a:srcRect r="45084"/>
              <a:stretch>
                <a:fillRect/>
              </a:stretch>
            </p:blipFill>
            <p:spPr>
              <a:xfrm>
                <a:off x="0" y="0"/>
                <a:ext cx="4102534" cy="725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4" name="Springer_Nature_Logo.svg" descr="Springer_Nature_Logo.svg"/>
              <p:cNvPicPr>
                <a:picLocks noChangeAspect="1"/>
              </p:cNvPicPr>
              <p:nvPr/>
            </p:nvPicPr>
            <p:blipFill>
              <a:blip r:embed="rId4"/>
              <a:srcRect l="56654"/>
              <a:stretch>
                <a:fillRect/>
              </a:stretch>
            </p:blipFill>
            <p:spPr>
              <a:xfrm>
                <a:off x="0" y="798285"/>
                <a:ext cx="3238173" cy="725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27" name="TextBox 1"/>
          <p:cNvSpPr txBox="1"/>
          <p:nvPr/>
        </p:nvSpPr>
        <p:spPr>
          <a:xfrm>
            <a:off x="6023340" y="3406139"/>
            <a:ext cx="14017532" cy="825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Speed of reviewing process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Speed of publication after acceptance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Editor/editorial board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Standard of reviewing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Impact Factor of the journal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Overall reputation/status of the journal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Audience/readership of the journal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/>
              <a:t>Option for article to be published Open Access</a:t>
            </a:r>
          </a:p>
        </p:txBody>
      </p:sp>
      <p:sp>
        <p:nvSpPr>
          <p:cNvPr id="328" name="Author Feedback Programme: Needs Assessment"/>
          <p:cNvSpPr txBox="1"/>
          <p:nvPr/>
        </p:nvSpPr>
        <p:spPr>
          <a:xfrm>
            <a:off x="6023340" y="11729303"/>
            <a:ext cx="485709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>
                <a:solidFill>
                  <a:schemeClr val="bg1">
                    <a:lumMod val="50000"/>
                  </a:schemeClr>
                </a:solidFill>
              </a:rPr>
              <a:t>Author Feedback Programme: Needs Assessment</a:t>
            </a:r>
          </a:p>
        </p:txBody>
      </p:sp>
      <p:sp>
        <p:nvSpPr>
          <p:cNvPr id="329" name="Elsevier"/>
          <p:cNvSpPr txBox="1"/>
          <p:nvPr/>
        </p:nvSpPr>
        <p:spPr>
          <a:xfrm>
            <a:off x="10880439" y="11729303"/>
            <a:ext cx="86562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Elsevier</a:t>
            </a:r>
          </a:p>
        </p:txBody>
      </p:sp>
      <p:sp>
        <p:nvSpPr>
          <p:cNvPr id="330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9879" y="12734230"/>
            <a:ext cx="407823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Dictum non consectetur a erat nam at. Tortor at risus viverra adipiscing at in tellus."/>
          <p:cNvSpPr txBox="1"/>
          <p:nvPr/>
        </p:nvSpPr>
        <p:spPr>
          <a:xfrm>
            <a:off x="2257989" y="6146800"/>
            <a:ext cx="1986802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800" spc="-100">
                <a:solidFill>
                  <a:srgbClr val="20C4F4"/>
                </a:solidFill>
                <a:latin typeface="Public Sans Thin Italic Bold Italic"/>
                <a:ea typeface="Public Sans Thin Italic Bold Italic"/>
                <a:cs typeface="Public Sans Thin Italic Bold Italic"/>
                <a:sym typeface="Public Sans Thin Italic Bold Italic"/>
              </a:defRPr>
            </a:lvl1pPr>
          </a:lstStyle>
          <a:p>
            <a:r>
              <a:t>Five tips for a better author experience</a:t>
            </a:r>
          </a:p>
        </p:txBody>
      </p:sp>
      <p:sp>
        <p:nvSpPr>
          <p:cNvPr id="333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89515" y="12734230"/>
            <a:ext cx="418187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FFFFFF">
                    <a:alpha val="64000"/>
                  </a:srgbClr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89973" y="12734230"/>
            <a:ext cx="417729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grpSp>
        <p:nvGrpSpPr>
          <p:cNvPr id="340" name="Group"/>
          <p:cNvGrpSpPr/>
          <p:nvPr/>
        </p:nvGrpSpPr>
        <p:grpSpPr>
          <a:xfrm>
            <a:off x="901700" y="1138489"/>
            <a:ext cx="5339995" cy="1016001"/>
            <a:chOff x="0" y="0"/>
            <a:chExt cx="5339994" cy="1016000"/>
          </a:xfrm>
        </p:grpSpPr>
        <p:sp>
          <p:nvSpPr>
            <p:cNvPr id="336" name="TextBox 1"/>
            <p:cNvSpPr txBox="1"/>
            <p:nvPr/>
          </p:nvSpPr>
          <p:spPr>
            <a:xfrm>
              <a:off x="1269999" y="38100"/>
              <a:ext cx="4069996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ONE LOGIN</a:t>
              </a:r>
            </a:p>
          </p:txBody>
        </p:sp>
        <p:grpSp>
          <p:nvGrpSpPr>
            <p:cNvPr id="339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337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8" name="TextBox 1"/>
              <p:cNvSpPr txBox="1"/>
              <p:nvPr/>
            </p:nvSpPr>
            <p:spPr>
              <a:xfrm>
                <a:off x="320395" y="95249"/>
                <a:ext cx="375210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343" name="Group"/>
          <p:cNvGrpSpPr/>
          <p:nvPr/>
        </p:nvGrpSpPr>
        <p:grpSpPr>
          <a:xfrm>
            <a:off x="901700" y="6096000"/>
            <a:ext cx="7257852" cy="1524000"/>
            <a:chOff x="0" y="0"/>
            <a:chExt cx="7112000" cy="1524000"/>
          </a:xfrm>
        </p:grpSpPr>
        <p:sp>
          <p:nvSpPr>
            <p:cNvPr id="341" name="Rounded Rectangle"/>
            <p:cNvSpPr/>
            <p:nvPr/>
          </p:nvSpPr>
          <p:spPr>
            <a:xfrm>
              <a:off x="0" y="0"/>
              <a:ext cx="71120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2" name="TextBox 1"/>
            <p:cNvSpPr txBox="1"/>
            <p:nvPr/>
          </p:nvSpPr>
          <p:spPr>
            <a:xfrm>
              <a:off x="508000" y="349250"/>
              <a:ext cx="6096000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rPr dirty="0"/>
                <a:t>Avoid multiple logins</a:t>
              </a:r>
            </a:p>
          </p:txBody>
        </p:sp>
      </p:grpSp>
      <p:grpSp>
        <p:nvGrpSpPr>
          <p:cNvPr id="346" name="Group"/>
          <p:cNvGrpSpPr/>
          <p:nvPr/>
        </p:nvGrpSpPr>
        <p:grpSpPr>
          <a:xfrm>
            <a:off x="901699" y="8128000"/>
            <a:ext cx="7473877" cy="1524000"/>
            <a:chOff x="0" y="0"/>
            <a:chExt cx="7289800" cy="1524000"/>
          </a:xfrm>
        </p:grpSpPr>
        <p:sp>
          <p:nvSpPr>
            <p:cNvPr id="344" name="Rounded Rectangle"/>
            <p:cNvSpPr/>
            <p:nvPr/>
          </p:nvSpPr>
          <p:spPr>
            <a:xfrm>
              <a:off x="0" y="0"/>
              <a:ext cx="72898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5" name="TextBox 1"/>
            <p:cNvSpPr txBox="1"/>
            <p:nvPr/>
          </p:nvSpPr>
          <p:spPr>
            <a:xfrm>
              <a:off x="508000" y="349250"/>
              <a:ext cx="6276694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Leverage integrations</a:t>
              </a:r>
            </a:p>
          </p:txBody>
        </p:sp>
      </p:grpSp>
      <p:grpSp>
        <p:nvGrpSpPr>
          <p:cNvPr id="349" name="Group"/>
          <p:cNvGrpSpPr/>
          <p:nvPr/>
        </p:nvGrpSpPr>
        <p:grpSpPr>
          <a:xfrm>
            <a:off x="901700" y="10160000"/>
            <a:ext cx="10354196" cy="1524000"/>
            <a:chOff x="0" y="0"/>
            <a:chExt cx="10121900" cy="1524000"/>
          </a:xfrm>
        </p:grpSpPr>
        <p:sp>
          <p:nvSpPr>
            <p:cNvPr id="347" name="Rounded Rectangle"/>
            <p:cNvSpPr/>
            <p:nvPr/>
          </p:nvSpPr>
          <p:spPr>
            <a:xfrm>
              <a:off x="0" y="0"/>
              <a:ext cx="101219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8" name="TextBox 1"/>
            <p:cNvSpPr txBox="1"/>
            <p:nvPr/>
          </p:nvSpPr>
          <p:spPr>
            <a:xfrm>
              <a:off x="508000" y="349250"/>
              <a:ext cx="9107234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Provide a consistent experience</a:t>
              </a:r>
            </a:p>
          </p:txBody>
        </p:sp>
      </p:grpSp>
      <p:pic>
        <p:nvPicPr>
          <p:cNvPr id="350" name="1.png" descr="1.png"/>
          <p:cNvPicPr>
            <a:picLocks noChangeAspect="1"/>
          </p:cNvPicPr>
          <p:nvPr/>
        </p:nvPicPr>
        <p:blipFill>
          <a:blip r:embed="rId2"/>
          <a:srcRect t="16538" b="16538"/>
          <a:stretch>
            <a:fillRect/>
          </a:stretch>
        </p:blipFill>
        <p:spPr>
          <a:xfrm>
            <a:off x="15748000" y="5564584"/>
            <a:ext cx="9144001" cy="6119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86315" y="12734230"/>
            <a:ext cx="421387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357" name="Group"/>
          <p:cNvGrpSpPr/>
          <p:nvPr/>
        </p:nvGrpSpPr>
        <p:grpSpPr>
          <a:xfrm>
            <a:off x="901700" y="1138489"/>
            <a:ext cx="19929552" cy="1016001"/>
            <a:chOff x="0" y="0"/>
            <a:chExt cx="19929551" cy="1016000"/>
          </a:xfrm>
        </p:grpSpPr>
        <p:sp>
          <p:nvSpPr>
            <p:cNvPr id="353" name="TextBox 1"/>
            <p:cNvSpPr txBox="1"/>
            <p:nvPr/>
          </p:nvSpPr>
          <p:spPr>
            <a:xfrm>
              <a:off x="1270000" y="38100"/>
              <a:ext cx="18659552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pPr>
              <a:r>
                <a:t>ONE LOGIN: </a:t>
              </a:r>
              <a:r>
                <a:rPr>
                  <a:latin typeface="Public Sans Regular"/>
                  <a:ea typeface="Public Sans Regular"/>
                  <a:cs typeface="Public Sans Regular"/>
                  <a:sym typeface="Public Sans Regular"/>
                </a:rPr>
                <a:t>TAMPERE UNIVERSITY LOGIN WITH HAKA</a:t>
              </a:r>
            </a:p>
          </p:txBody>
        </p:sp>
        <p:grpSp>
          <p:nvGrpSpPr>
            <p:cNvPr id="356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354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55" name="TextBox 1"/>
              <p:cNvSpPr txBox="1"/>
              <p:nvPr/>
            </p:nvSpPr>
            <p:spPr>
              <a:xfrm>
                <a:off x="320395" y="95249"/>
                <a:ext cx="375210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sp>
        <p:nvSpPr>
          <p:cNvPr id="358" name="Tampere University Login with Haka"/>
          <p:cNvSpPr txBox="1"/>
          <p:nvPr/>
        </p:nvSpPr>
        <p:spPr>
          <a:xfrm>
            <a:off x="9476231" y="11122398"/>
            <a:ext cx="355385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Tampere University Login with Haka</a:t>
            </a:r>
          </a:p>
        </p:txBody>
      </p:sp>
      <p:sp>
        <p:nvSpPr>
          <p:cNvPr id="359" name="Tampere University"/>
          <p:cNvSpPr txBox="1"/>
          <p:nvPr/>
        </p:nvSpPr>
        <p:spPr>
          <a:xfrm>
            <a:off x="13048163" y="11122398"/>
            <a:ext cx="196207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Tampere University</a:t>
            </a:r>
          </a:p>
        </p:txBody>
      </p:sp>
      <p:grpSp>
        <p:nvGrpSpPr>
          <p:cNvPr id="362" name="Group"/>
          <p:cNvGrpSpPr/>
          <p:nvPr/>
        </p:nvGrpSpPr>
        <p:grpSpPr>
          <a:xfrm>
            <a:off x="3891462" y="2794000"/>
            <a:ext cx="16356245" cy="8128155"/>
            <a:chOff x="0" y="0"/>
            <a:chExt cx="16356243" cy="8128154"/>
          </a:xfrm>
        </p:grpSpPr>
        <p:pic>
          <p:nvPicPr>
            <p:cNvPr id="360" name="Screen Shot 2023-12-01 at 09.31.01.png" descr="Screen Shot 2023-12-01 at 09.31.01.png"/>
            <p:cNvPicPr>
              <a:picLocks noChangeAspect="1"/>
            </p:cNvPicPr>
            <p:nvPr/>
          </p:nvPicPr>
          <p:blipFill>
            <a:blip r:embed="rId2"/>
            <a:srcRect l="3423" t="21622" r="58584" b="34684"/>
            <a:stretch>
              <a:fillRect/>
            </a:stretch>
          </p:blipFill>
          <p:spPr>
            <a:xfrm>
              <a:off x="0" y="2836068"/>
              <a:ext cx="8128000" cy="5292087"/>
            </a:xfrm>
            <a:prstGeom prst="rect">
              <a:avLst/>
            </a:prstGeom>
            <a:ln w="12700" cap="flat">
              <a:solidFill>
                <a:srgbClr val="DDDDDD"/>
              </a:solidFill>
              <a:prstDash val="solid"/>
              <a:round/>
            </a:ln>
            <a:effectLst/>
          </p:spPr>
        </p:pic>
        <p:pic>
          <p:nvPicPr>
            <p:cNvPr id="361" name="Screen Shot 2023-12-01 at 09.31.20.png" descr="Screen Shot 2023-12-01 at 09.31.20.png"/>
            <p:cNvPicPr>
              <a:picLocks noChangeAspect="1"/>
            </p:cNvPicPr>
            <p:nvPr/>
          </p:nvPicPr>
          <p:blipFill>
            <a:blip r:embed="rId3"/>
            <a:srcRect l="14992" t="514" r="46953" b="23776"/>
            <a:stretch>
              <a:fillRect/>
            </a:stretch>
          </p:blipFill>
          <p:spPr>
            <a:xfrm>
              <a:off x="9156700" y="0"/>
              <a:ext cx="7199544" cy="8128000"/>
            </a:xfrm>
            <a:prstGeom prst="rect">
              <a:avLst/>
            </a:prstGeom>
            <a:ln w="12700" cap="flat">
              <a:solidFill>
                <a:srgbClr val="DDDDDD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roup"/>
          <p:cNvGrpSpPr/>
          <p:nvPr/>
        </p:nvGrpSpPr>
        <p:grpSpPr>
          <a:xfrm>
            <a:off x="901700" y="6096000"/>
            <a:ext cx="13810580" cy="1524000"/>
            <a:chOff x="0" y="0"/>
            <a:chExt cx="13487400" cy="1524000"/>
          </a:xfrm>
        </p:grpSpPr>
        <p:sp>
          <p:nvSpPr>
            <p:cNvPr id="364" name="Rounded Rectangle"/>
            <p:cNvSpPr/>
            <p:nvPr/>
          </p:nvSpPr>
          <p:spPr>
            <a:xfrm>
              <a:off x="0" y="0"/>
              <a:ext cx="134874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5" name="TextBox 1"/>
            <p:cNvSpPr txBox="1"/>
            <p:nvPr/>
          </p:nvSpPr>
          <p:spPr>
            <a:xfrm>
              <a:off x="508000" y="349250"/>
              <a:ext cx="12466205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Choose manual or automation appropriately</a:t>
              </a:r>
            </a:p>
          </p:txBody>
        </p:sp>
      </p:grpSp>
      <p:sp>
        <p:nvSpPr>
          <p:cNvPr id="367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1801" y="12734230"/>
            <a:ext cx="415901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grpSp>
        <p:nvGrpSpPr>
          <p:cNvPr id="372" name="Group"/>
          <p:cNvGrpSpPr/>
          <p:nvPr/>
        </p:nvGrpSpPr>
        <p:grpSpPr>
          <a:xfrm>
            <a:off x="901700" y="1138489"/>
            <a:ext cx="12603836" cy="1016001"/>
            <a:chOff x="0" y="0"/>
            <a:chExt cx="12603835" cy="1016000"/>
          </a:xfrm>
        </p:grpSpPr>
        <p:sp>
          <p:nvSpPr>
            <p:cNvPr id="368" name="TextBox 1"/>
            <p:cNvSpPr txBox="1"/>
            <p:nvPr/>
          </p:nvSpPr>
          <p:spPr>
            <a:xfrm>
              <a:off x="1270000" y="38100"/>
              <a:ext cx="11333836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MANUAL VERSUS AUTOMATION</a:t>
              </a:r>
            </a:p>
          </p:txBody>
        </p:sp>
        <p:grpSp>
          <p:nvGrpSpPr>
            <p:cNvPr id="371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369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70" name="TextBox 1"/>
              <p:cNvSpPr txBox="1"/>
              <p:nvPr/>
            </p:nvSpPr>
            <p:spPr>
              <a:xfrm>
                <a:off x="257301" y="95249"/>
                <a:ext cx="501397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2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DAA4B-2DCE-960C-D465-98724EE22974}"/>
              </a:ext>
            </a:extLst>
          </p:cNvPr>
          <p:cNvGrpSpPr/>
          <p:nvPr/>
        </p:nvGrpSpPr>
        <p:grpSpPr>
          <a:xfrm>
            <a:off x="901700" y="8128000"/>
            <a:ext cx="11578332" cy="1524000"/>
            <a:chOff x="901700" y="8128000"/>
            <a:chExt cx="10896600" cy="1524000"/>
          </a:xfrm>
        </p:grpSpPr>
        <p:sp>
          <p:nvSpPr>
            <p:cNvPr id="373" name="Rounded Rectangle"/>
            <p:cNvSpPr/>
            <p:nvPr/>
          </p:nvSpPr>
          <p:spPr>
            <a:xfrm>
              <a:off x="901700" y="8128000"/>
              <a:ext cx="108966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374" name="TextBox 1"/>
            <p:cNvSpPr txBox="1"/>
            <p:nvPr/>
          </p:nvSpPr>
          <p:spPr>
            <a:xfrm>
              <a:off x="1409700" y="8477250"/>
              <a:ext cx="9874710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rPr dirty="0"/>
                <a:t>Personalized manual workflows or</a:t>
              </a:r>
              <a:r>
                <a:rPr lang="da-DK" dirty="0"/>
                <a:t>…</a:t>
              </a:r>
              <a:endParaRPr dirty="0"/>
            </a:p>
          </p:txBody>
        </p:sp>
      </p:grpSp>
      <p:pic>
        <p:nvPicPr>
          <p:cNvPr id="375" name="2.png" descr="2.png"/>
          <p:cNvPicPr>
            <a:picLocks noChangeAspect="1"/>
          </p:cNvPicPr>
          <p:nvPr/>
        </p:nvPicPr>
        <p:blipFill>
          <a:blip r:embed="rId2"/>
          <a:srcRect t="16640" b="16310"/>
          <a:stretch>
            <a:fillRect/>
          </a:stretch>
        </p:blipFill>
        <p:spPr>
          <a:xfrm>
            <a:off x="15747999" y="5553075"/>
            <a:ext cx="9144001" cy="61309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B30996-18CB-1D67-5FFA-E9E58DD98EFC}"/>
              </a:ext>
            </a:extLst>
          </p:cNvPr>
          <p:cNvGrpSpPr/>
          <p:nvPr/>
        </p:nvGrpSpPr>
        <p:grpSpPr>
          <a:xfrm>
            <a:off x="901700" y="10160000"/>
            <a:ext cx="10714236" cy="1524001"/>
            <a:chOff x="901700" y="10160000"/>
            <a:chExt cx="10388601" cy="1524001"/>
          </a:xfrm>
        </p:grpSpPr>
        <p:sp>
          <p:nvSpPr>
            <p:cNvPr id="376" name="Rounded Rectangle"/>
            <p:cNvSpPr/>
            <p:nvPr/>
          </p:nvSpPr>
          <p:spPr>
            <a:xfrm>
              <a:off x="901700" y="10160000"/>
              <a:ext cx="10388601" cy="1524001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377" name="TextBox 1"/>
            <p:cNvSpPr txBox="1"/>
            <p:nvPr/>
          </p:nvSpPr>
          <p:spPr>
            <a:xfrm>
              <a:off x="1409700" y="10509250"/>
              <a:ext cx="9366454" cy="825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…tailored automated workflows?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8507" y="12734230"/>
            <a:ext cx="409195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grpSp>
        <p:nvGrpSpPr>
          <p:cNvPr id="384" name="Group"/>
          <p:cNvGrpSpPr/>
          <p:nvPr/>
        </p:nvGrpSpPr>
        <p:grpSpPr>
          <a:xfrm>
            <a:off x="901700" y="1138489"/>
            <a:ext cx="12603836" cy="1016001"/>
            <a:chOff x="0" y="0"/>
            <a:chExt cx="12603835" cy="1016000"/>
          </a:xfrm>
        </p:grpSpPr>
        <p:sp>
          <p:nvSpPr>
            <p:cNvPr id="380" name="TextBox 1"/>
            <p:cNvSpPr txBox="1"/>
            <p:nvPr/>
          </p:nvSpPr>
          <p:spPr>
            <a:xfrm>
              <a:off x="1270000" y="38100"/>
              <a:ext cx="11333836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MANUAL VERSUS AUTOMATION</a:t>
              </a:r>
            </a:p>
          </p:txBody>
        </p:sp>
        <p:grpSp>
          <p:nvGrpSpPr>
            <p:cNvPr id="383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381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82" name="TextBox 1"/>
              <p:cNvSpPr txBox="1"/>
              <p:nvPr/>
            </p:nvSpPr>
            <p:spPr>
              <a:xfrm>
                <a:off x="257301" y="95249"/>
                <a:ext cx="501397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2</a:t>
                </a:r>
              </a:p>
            </p:txBody>
          </p:sp>
        </p:grpSp>
      </p:grpSp>
      <p:pic>
        <p:nvPicPr>
          <p:cNvPr id="385" name="hehe.png" descr="hehe.png"/>
          <p:cNvPicPr>
            <a:picLocks noChangeAspect="1"/>
          </p:cNvPicPr>
          <p:nvPr/>
        </p:nvPicPr>
        <p:blipFill>
          <a:blip r:embed="rId2"/>
          <a:srcRect b="31635"/>
          <a:stretch>
            <a:fillRect/>
          </a:stretch>
        </p:blipFill>
        <p:spPr>
          <a:xfrm>
            <a:off x="901700" y="3015799"/>
            <a:ext cx="22580601" cy="10977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" y="0"/>
                </a:moveTo>
                <a:cubicBezTo>
                  <a:pt x="170" y="0"/>
                  <a:pt x="128" y="0"/>
                  <a:pt x="99" y="24"/>
                </a:cubicBezTo>
                <a:cubicBezTo>
                  <a:pt x="59" y="55"/>
                  <a:pt x="27" y="121"/>
                  <a:pt x="12" y="205"/>
                </a:cubicBezTo>
                <a:cubicBezTo>
                  <a:pt x="0" y="263"/>
                  <a:pt x="0" y="349"/>
                  <a:pt x="0" y="494"/>
                </a:cubicBezTo>
                <a:lnTo>
                  <a:pt x="0" y="21106"/>
                </a:lnTo>
                <a:cubicBezTo>
                  <a:pt x="0" y="21251"/>
                  <a:pt x="0" y="21337"/>
                  <a:pt x="12" y="21395"/>
                </a:cubicBezTo>
                <a:cubicBezTo>
                  <a:pt x="27" y="21479"/>
                  <a:pt x="59" y="21545"/>
                  <a:pt x="99" y="21576"/>
                </a:cubicBezTo>
                <a:cubicBezTo>
                  <a:pt x="128" y="21600"/>
                  <a:pt x="170" y="21600"/>
                  <a:pt x="240" y="21600"/>
                </a:cubicBezTo>
                <a:lnTo>
                  <a:pt x="21360" y="21600"/>
                </a:lnTo>
                <a:cubicBezTo>
                  <a:pt x="21430" y="21600"/>
                  <a:pt x="21473" y="21600"/>
                  <a:pt x="21501" y="21576"/>
                </a:cubicBezTo>
                <a:cubicBezTo>
                  <a:pt x="21542" y="21545"/>
                  <a:pt x="21573" y="21479"/>
                  <a:pt x="21588" y="21395"/>
                </a:cubicBezTo>
                <a:cubicBezTo>
                  <a:pt x="21600" y="21337"/>
                  <a:pt x="21600" y="21251"/>
                  <a:pt x="21600" y="21106"/>
                </a:cubicBezTo>
                <a:lnTo>
                  <a:pt x="21600" y="494"/>
                </a:lnTo>
                <a:cubicBezTo>
                  <a:pt x="21600" y="349"/>
                  <a:pt x="21600" y="263"/>
                  <a:pt x="21588" y="205"/>
                </a:cubicBezTo>
                <a:cubicBezTo>
                  <a:pt x="21573" y="121"/>
                  <a:pt x="21542" y="55"/>
                  <a:pt x="21501" y="24"/>
                </a:cubicBezTo>
                <a:cubicBezTo>
                  <a:pt x="21473" y="0"/>
                  <a:pt x="21430" y="0"/>
                  <a:pt x="21360" y="0"/>
                </a:cubicBezTo>
                <a:lnTo>
                  <a:pt x="240" y="0"/>
                </a:lnTo>
                <a:close/>
              </a:path>
            </a:pathLst>
          </a:custGeom>
          <a:ln w="12700">
            <a:solidFill>
              <a:srgbClr val="DDDDDD"/>
            </a:solidFill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84181" y="12734230"/>
            <a:ext cx="423521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grpSp>
        <p:nvGrpSpPr>
          <p:cNvPr id="392" name="Group"/>
          <p:cNvGrpSpPr/>
          <p:nvPr/>
        </p:nvGrpSpPr>
        <p:grpSpPr>
          <a:xfrm>
            <a:off x="901699" y="1138489"/>
            <a:ext cx="7999173" cy="1016001"/>
            <a:chOff x="0" y="0"/>
            <a:chExt cx="7999171" cy="1016000"/>
          </a:xfrm>
        </p:grpSpPr>
        <p:sp>
          <p:nvSpPr>
            <p:cNvPr id="388" name="TextBox 1"/>
            <p:cNvSpPr txBox="1"/>
            <p:nvPr/>
          </p:nvSpPr>
          <p:spPr>
            <a:xfrm>
              <a:off x="1270000" y="38100"/>
              <a:ext cx="6729172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WORKFLOW LOGIC</a:t>
              </a:r>
            </a:p>
          </p:txBody>
        </p:sp>
        <p:grpSp>
          <p:nvGrpSpPr>
            <p:cNvPr id="391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389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0" name="TextBox 1"/>
              <p:cNvSpPr txBox="1"/>
              <p:nvPr/>
            </p:nvSpPr>
            <p:spPr>
              <a:xfrm>
                <a:off x="248157" y="95249"/>
                <a:ext cx="519685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395" name="Group"/>
          <p:cNvGrpSpPr/>
          <p:nvPr/>
        </p:nvGrpSpPr>
        <p:grpSpPr>
          <a:xfrm>
            <a:off x="901700" y="6096000"/>
            <a:ext cx="14314636" cy="1524001"/>
            <a:chOff x="0" y="0"/>
            <a:chExt cx="14020800" cy="1524000"/>
          </a:xfrm>
        </p:grpSpPr>
        <p:sp>
          <p:nvSpPr>
            <p:cNvPr id="393" name="Rounded Rectangle"/>
            <p:cNvSpPr/>
            <p:nvPr/>
          </p:nvSpPr>
          <p:spPr>
            <a:xfrm>
              <a:off x="0" y="0"/>
              <a:ext cx="140208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94" name="TextBox 1"/>
            <p:cNvSpPr txBox="1"/>
            <p:nvPr/>
          </p:nvSpPr>
          <p:spPr>
            <a:xfrm>
              <a:off x="508000" y="349250"/>
              <a:ext cx="12994001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rPr dirty="0"/>
                <a:t>Present the right information at the right time</a:t>
              </a:r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901700" y="8128000"/>
            <a:ext cx="9418092" cy="1524001"/>
            <a:chOff x="0" y="0"/>
            <a:chExt cx="9067800" cy="1524000"/>
          </a:xfrm>
        </p:grpSpPr>
        <p:sp>
          <p:nvSpPr>
            <p:cNvPr id="396" name="Rounded Rectangle"/>
            <p:cNvSpPr/>
            <p:nvPr/>
          </p:nvSpPr>
          <p:spPr>
            <a:xfrm>
              <a:off x="0" y="0"/>
              <a:ext cx="90678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97" name="TextBox 1"/>
            <p:cNvSpPr txBox="1"/>
            <p:nvPr/>
          </p:nvSpPr>
          <p:spPr>
            <a:xfrm>
              <a:off x="508000" y="349250"/>
              <a:ext cx="8048074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Provide information up front</a:t>
              </a:r>
            </a:p>
          </p:txBody>
        </p:sp>
      </p:grpSp>
      <p:grpSp>
        <p:nvGrpSpPr>
          <p:cNvPr id="401" name="Group"/>
          <p:cNvGrpSpPr/>
          <p:nvPr/>
        </p:nvGrpSpPr>
        <p:grpSpPr>
          <a:xfrm>
            <a:off x="901700" y="10160000"/>
            <a:ext cx="11722348" cy="1524000"/>
            <a:chOff x="0" y="0"/>
            <a:chExt cx="11404600" cy="1524000"/>
          </a:xfrm>
        </p:grpSpPr>
        <p:sp>
          <p:nvSpPr>
            <p:cNvPr id="399" name="Rounded Rectangle"/>
            <p:cNvSpPr/>
            <p:nvPr/>
          </p:nvSpPr>
          <p:spPr>
            <a:xfrm>
              <a:off x="0" y="0"/>
              <a:ext cx="114046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00" name="TextBox 1"/>
            <p:cNvSpPr txBox="1"/>
            <p:nvPr/>
          </p:nvSpPr>
          <p:spPr>
            <a:xfrm>
              <a:off x="508000" y="349250"/>
              <a:ext cx="10394562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Reuse information between systems</a:t>
              </a:r>
            </a:p>
          </p:txBody>
        </p:sp>
      </p:grpSp>
      <p:pic>
        <p:nvPicPr>
          <p:cNvPr id="402" name="3.png" descr="3.png"/>
          <p:cNvPicPr>
            <a:picLocks noChangeAspect="1"/>
          </p:cNvPicPr>
          <p:nvPr/>
        </p:nvPicPr>
        <p:blipFill>
          <a:blip r:embed="rId2"/>
          <a:srcRect t="16254" b="16254"/>
          <a:stretch>
            <a:fillRect/>
          </a:stretch>
        </p:blipFill>
        <p:spPr>
          <a:xfrm>
            <a:off x="15747999" y="5512593"/>
            <a:ext cx="9144001" cy="61713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Group"/>
          <p:cNvGrpSpPr/>
          <p:nvPr/>
        </p:nvGrpSpPr>
        <p:grpSpPr>
          <a:xfrm>
            <a:off x="11804263" y="2794000"/>
            <a:ext cx="12833738" cy="1778001"/>
            <a:chOff x="0" y="0"/>
            <a:chExt cx="12677656" cy="1778000"/>
          </a:xfrm>
        </p:grpSpPr>
        <p:sp>
          <p:nvSpPr>
            <p:cNvPr id="403" name="Rounded Rectangle"/>
            <p:cNvSpPr/>
            <p:nvPr/>
          </p:nvSpPr>
          <p:spPr>
            <a:xfrm>
              <a:off x="0" y="0"/>
              <a:ext cx="12677657" cy="1778000"/>
            </a:xfrm>
            <a:prstGeom prst="roundRect">
              <a:avLst>
                <a:gd name="adj" fmla="val 10714"/>
              </a:avLst>
            </a:prstGeom>
            <a:solidFill>
              <a:srgbClr val="E7EA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04" name="TextBox 1"/>
            <p:cNvSpPr txBox="1"/>
            <p:nvPr/>
          </p:nvSpPr>
          <p:spPr>
            <a:xfrm>
              <a:off x="511056" y="368300"/>
              <a:ext cx="11404601" cy="1041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3200">
                  <a:solidFill>
                    <a:srgbClr val="002679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pPr>
              <a:r>
                <a:rPr dirty="0"/>
                <a:t>Bonus tip: Identify each point at which specific information</a:t>
              </a:r>
            </a:p>
            <a:p>
              <a:pPr algn="l">
                <a:defRPr sz="3200">
                  <a:solidFill>
                    <a:srgbClr val="002679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pPr>
              <a:r>
                <a:rPr dirty="0"/>
                <a:t>is needed by mapping out the end-to-end author experience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1192" y="12734230"/>
            <a:ext cx="416510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grpSp>
        <p:nvGrpSpPr>
          <p:cNvPr id="412" name="Group"/>
          <p:cNvGrpSpPr/>
          <p:nvPr/>
        </p:nvGrpSpPr>
        <p:grpSpPr>
          <a:xfrm>
            <a:off x="901699" y="1138489"/>
            <a:ext cx="7999173" cy="1016001"/>
            <a:chOff x="0" y="0"/>
            <a:chExt cx="7999171" cy="1016000"/>
          </a:xfrm>
        </p:grpSpPr>
        <p:sp>
          <p:nvSpPr>
            <p:cNvPr id="408" name="TextBox 1"/>
            <p:cNvSpPr txBox="1"/>
            <p:nvPr/>
          </p:nvSpPr>
          <p:spPr>
            <a:xfrm>
              <a:off x="1270000" y="38100"/>
              <a:ext cx="6729172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WORKFLOW LOGIC</a:t>
              </a:r>
            </a:p>
          </p:txBody>
        </p:sp>
        <p:grpSp>
          <p:nvGrpSpPr>
            <p:cNvPr id="411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409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TextBox 1"/>
              <p:cNvSpPr txBox="1"/>
              <p:nvPr/>
            </p:nvSpPr>
            <p:spPr>
              <a:xfrm>
                <a:off x="248157" y="95249"/>
                <a:ext cx="519685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422" name="Group"/>
          <p:cNvGrpSpPr/>
          <p:nvPr/>
        </p:nvGrpSpPr>
        <p:grpSpPr>
          <a:xfrm>
            <a:off x="5308727" y="3205779"/>
            <a:ext cx="13766545" cy="7716376"/>
            <a:chOff x="0" y="0"/>
            <a:chExt cx="13766544" cy="7716374"/>
          </a:xfrm>
        </p:grpSpPr>
        <p:grpSp>
          <p:nvGrpSpPr>
            <p:cNvPr id="415" name="Group"/>
            <p:cNvGrpSpPr/>
            <p:nvPr/>
          </p:nvGrpSpPr>
          <p:grpSpPr>
            <a:xfrm>
              <a:off x="0" y="0"/>
              <a:ext cx="11896729" cy="2544465"/>
              <a:chOff x="0" y="0"/>
              <a:chExt cx="11896728" cy="2544464"/>
            </a:xfrm>
          </p:grpSpPr>
          <p:pic>
            <p:nvPicPr>
              <p:cNvPr id="413" name="Image" descr="Image"/>
              <p:cNvPicPr>
                <a:picLocks noChangeAspect="1"/>
              </p:cNvPicPr>
              <p:nvPr/>
            </p:nvPicPr>
            <p:blipFill>
              <a:blip r:embed="rId2"/>
              <a:srcRect l="15353" t="12738" r="29881" b="64301"/>
              <a:stretch>
                <a:fillRect/>
              </a:stretch>
            </p:blipFill>
            <p:spPr>
              <a:xfrm>
                <a:off x="1107078" y="0"/>
                <a:ext cx="10789651" cy="25444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4" name="TextBox 1"/>
              <p:cNvSpPr txBox="1"/>
              <p:nvPr/>
            </p:nvSpPr>
            <p:spPr>
              <a:xfrm>
                <a:off x="0" y="859432"/>
                <a:ext cx="825500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00004C"/>
                    </a:solidFill>
                    <a:latin typeface="Public Sans Thin Bold"/>
                    <a:ea typeface="Public Sans Thin Bold"/>
                    <a:cs typeface="Public Sans Thin Bold"/>
                    <a:sym typeface="Public Sans Thin Bold"/>
                  </a:defRPr>
                </a:lvl1pPr>
              </a:lstStyle>
              <a:p>
                <a:r>
                  <a:t>A</a:t>
                </a:r>
              </a:p>
            </p:txBody>
          </p:sp>
        </p:grpSp>
        <p:grpSp>
          <p:nvGrpSpPr>
            <p:cNvPr id="418" name="Group"/>
            <p:cNvGrpSpPr/>
            <p:nvPr/>
          </p:nvGrpSpPr>
          <p:grpSpPr>
            <a:xfrm>
              <a:off x="0" y="2544365"/>
              <a:ext cx="13766545" cy="2751388"/>
              <a:chOff x="0" y="0"/>
              <a:chExt cx="13766544" cy="2751387"/>
            </a:xfrm>
          </p:grpSpPr>
          <p:pic>
            <p:nvPicPr>
              <p:cNvPr id="416" name="Image" descr="Image"/>
              <p:cNvPicPr>
                <a:picLocks noChangeAspect="1"/>
              </p:cNvPicPr>
              <p:nvPr/>
            </p:nvPicPr>
            <p:blipFill>
              <a:blip r:embed="rId2"/>
              <a:srcRect l="15353" t="35971" r="20251" b="39201"/>
              <a:stretch>
                <a:fillRect/>
              </a:stretch>
            </p:blipFill>
            <p:spPr>
              <a:xfrm>
                <a:off x="1079500" y="0"/>
                <a:ext cx="12687045" cy="2751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7" name="TextBox 1"/>
              <p:cNvSpPr txBox="1"/>
              <p:nvPr/>
            </p:nvSpPr>
            <p:spPr>
              <a:xfrm>
                <a:off x="0" y="963017"/>
                <a:ext cx="825500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00004C"/>
                    </a:solidFill>
                    <a:latin typeface="Public Sans Thin Bold"/>
                    <a:ea typeface="Public Sans Thin Bold"/>
                    <a:cs typeface="Public Sans Thin Bold"/>
                    <a:sym typeface="Public Sans Thin Bold"/>
                  </a:defRPr>
                </a:lvl1pPr>
              </a:lstStyle>
              <a:p>
                <a:r>
                  <a:t>B</a:t>
                </a:r>
              </a:p>
            </p:txBody>
          </p:sp>
        </p:grpSp>
        <p:grpSp>
          <p:nvGrpSpPr>
            <p:cNvPr id="421" name="Group"/>
            <p:cNvGrpSpPr/>
            <p:nvPr/>
          </p:nvGrpSpPr>
          <p:grpSpPr>
            <a:xfrm>
              <a:off x="0" y="5295900"/>
              <a:ext cx="13064078" cy="2420475"/>
              <a:chOff x="0" y="0"/>
              <a:chExt cx="13064077" cy="2420474"/>
            </a:xfrm>
          </p:grpSpPr>
          <p:pic>
            <p:nvPicPr>
              <p:cNvPr id="419" name="Image" descr="Image"/>
              <p:cNvPicPr>
                <a:picLocks noChangeAspect="1"/>
              </p:cNvPicPr>
              <p:nvPr/>
            </p:nvPicPr>
            <p:blipFill>
              <a:blip r:embed="rId2"/>
              <a:srcRect l="15551" t="60614" r="23619" b="17545"/>
              <a:stretch>
                <a:fillRect/>
              </a:stretch>
            </p:blipFill>
            <p:spPr>
              <a:xfrm>
                <a:off x="1079500" y="0"/>
                <a:ext cx="11984578" cy="2420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0" name="TextBox 1"/>
              <p:cNvSpPr txBox="1"/>
              <p:nvPr/>
            </p:nvSpPr>
            <p:spPr>
              <a:xfrm>
                <a:off x="0" y="797520"/>
                <a:ext cx="825500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00004C"/>
                    </a:solidFill>
                    <a:latin typeface="Public Sans Thin Bold"/>
                    <a:ea typeface="Public Sans Thin Bold"/>
                    <a:cs typeface="Public Sans Thin Bold"/>
                    <a:sym typeface="Public Sans Thin Bold"/>
                  </a:defRPr>
                </a:lvl1pPr>
              </a:lstStyle>
              <a:p>
                <a:r>
                  <a:t>C</a:t>
                </a:r>
              </a:p>
            </p:txBody>
          </p:sp>
        </p:grpSp>
      </p:grpSp>
      <p:sp>
        <p:nvSpPr>
          <p:cNvPr id="423" name="Publishing Options in Manuscript Submission"/>
          <p:cNvSpPr txBox="1"/>
          <p:nvPr/>
        </p:nvSpPr>
        <p:spPr>
          <a:xfrm>
            <a:off x="8616289" y="11122398"/>
            <a:ext cx="440184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Publishing Options in Manuscript Submission</a:t>
            </a:r>
          </a:p>
        </p:txBody>
      </p:sp>
      <p:sp>
        <p:nvSpPr>
          <p:cNvPr id="424" name="ChronosHub"/>
          <p:cNvSpPr txBox="1"/>
          <p:nvPr/>
        </p:nvSpPr>
        <p:spPr>
          <a:xfrm>
            <a:off x="13020621" y="11122398"/>
            <a:ext cx="129362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ChronosHub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"/>
          <p:cNvSpPr txBox="1"/>
          <p:nvPr/>
        </p:nvSpPr>
        <p:spPr>
          <a:xfrm>
            <a:off x="882000" y="1176589"/>
            <a:ext cx="456234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88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rPr dirty="0"/>
              <a:t>Speaker</a:t>
            </a:r>
          </a:p>
        </p:txBody>
      </p:sp>
      <p:sp>
        <p:nvSpPr>
          <p:cNvPr id="111" name="Rectangle"/>
          <p:cNvSpPr/>
          <p:nvPr/>
        </p:nvSpPr>
        <p:spPr>
          <a:xfrm>
            <a:off x="-2" y="3228442"/>
            <a:ext cx="24384006" cy="9310969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9" name="Group 35"/>
          <p:cNvGrpSpPr/>
          <p:nvPr/>
        </p:nvGrpSpPr>
        <p:grpSpPr>
          <a:xfrm>
            <a:off x="9758285" y="5212567"/>
            <a:ext cx="4867182" cy="5386478"/>
            <a:chOff x="0" y="0"/>
            <a:chExt cx="4867181" cy="5386477"/>
          </a:xfrm>
        </p:grpSpPr>
        <p:grpSp>
          <p:nvGrpSpPr>
            <p:cNvPr id="114" name="Group 45"/>
            <p:cNvGrpSpPr/>
            <p:nvPr/>
          </p:nvGrpSpPr>
          <p:grpSpPr>
            <a:xfrm>
              <a:off x="833512" y="0"/>
              <a:ext cx="3200405" cy="3200408"/>
              <a:chOff x="0" y="0"/>
              <a:chExt cx="3200404" cy="3200407"/>
            </a:xfrm>
          </p:grpSpPr>
          <p:pic>
            <p:nvPicPr>
              <p:cNvPr id="112" name="pexels-linkedin-sales-navigator-2182970.jpg" descr="pexels-linkedin-sales-navigator-2182970.jpg"/>
              <p:cNvPicPr>
                <a:picLocks noChangeAspect="1"/>
              </p:cNvPicPr>
              <p:nvPr/>
            </p:nvPicPr>
            <p:blipFill>
              <a:blip r:embed="rId2"/>
              <a:srcRect l="2301" t="13824" r="13824" b="2280"/>
              <a:stretch>
                <a:fillRect/>
              </a:stretch>
            </p:blipFill>
            <p:spPr>
              <a:xfrm>
                <a:off x="76463" y="76258"/>
                <a:ext cx="3047348" cy="3047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20595" extrusionOk="0">
                    <a:moveTo>
                      <a:pt x="9840" y="0"/>
                    </a:moveTo>
                    <a:cubicBezTo>
                      <a:pt x="7322" y="0"/>
                      <a:pt x="4803" y="1006"/>
                      <a:pt x="2882" y="3017"/>
                    </a:cubicBezTo>
                    <a:cubicBezTo>
                      <a:pt x="-961" y="7038"/>
                      <a:pt x="-961" y="13557"/>
                      <a:pt x="2882" y="17578"/>
                    </a:cubicBezTo>
                    <a:cubicBezTo>
                      <a:pt x="6726" y="21600"/>
                      <a:pt x="12952" y="21600"/>
                      <a:pt x="16796" y="17578"/>
                    </a:cubicBezTo>
                    <a:cubicBezTo>
                      <a:pt x="20639" y="13557"/>
                      <a:pt x="20639" y="7038"/>
                      <a:pt x="16796" y="3017"/>
                    </a:cubicBezTo>
                    <a:cubicBezTo>
                      <a:pt x="14875" y="1006"/>
                      <a:pt x="12358" y="0"/>
                      <a:pt x="98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113" name="Circle"/>
              <p:cNvSpPr/>
              <p:nvPr/>
            </p:nvSpPr>
            <p:spPr>
              <a:xfrm>
                <a:off x="0" y="0"/>
                <a:ext cx="3200405" cy="3200408"/>
              </a:xfrm>
              <a:prstGeom prst="ellipse">
                <a:avLst/>
              </a:prstGeom>
              <a:noFill/>
              <a:ln w="50800" cap="flat">
                <a:solidFill>
                  <a:srgbClr val="20C4F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18" name="Group 28"/>
            <p:cNvGrpSpPr/>
            <p:nvPr/>
          </p:nvGrpSpPr>
          <p:grpSpPr>
            <a:xfrm>
              <a:off x="0" y="3423001"/>
              <a:ext cx="4867182" cy="1963477"/>
              <a:chOff x="0" y="0"/>
              <a:chExt cx="4867181" cy="1963475"/>
            </a:xfrm>
          </p:grpSpPr>
          <p:sp>
            <p:nvSpPr>
              <p:cNvPr id="115" name="Professional Title"/>
              <p:cNvSpPr txBox="1"/>
              <p:nvPr/>
            </p:nvSpPr>
            <p:spPr>
              <a:xfrm>
                <a:off x="0" y="984078"/>
                <a:ext cx="486718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pc="-48">
                    <a:solidFill>
                      <a:srgbClr val="000000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Business Development Consultant</a:t>
                </a:r>
              </a:p>
            </p:txBody>
          </p:sp>
          <p:sp>
            <p:nvSpPr>
              <p:cNvPr id="116" name="Organization"/>
              <p:cNvSpPr txBox="1"/>
              <p:nvPr/>
            </p:nvSpPr>
            <p:spPr>
              <a:xfrm>
                <a:off x="1386277" y="1506275"/>
                <a:ext cx="2094876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pc="-48">
                    <a:solidFill>
                      <a:srgbClr val="20C4F4"/>
                    </a:solidFill>
                    <a:latin typeface="Public Sans Thin Bold"/>
                    <a:ea typeface="Public Sans Thin Bold"/>
                    <a:cs typeface="Public Sans Thin Bold"/>
                    <a:sym typeface="Public Sans Thin Bold"/>
                  </a:defRPr>
                </a:lvl1pPr>
              </a:lstStyle>
              <a:p>
                <a:r>
                  <a:t>ChronosHub</a:t>
                </a:r>
              </a:p>
            </p:txBody>
          </p:sp>
          <p:sp>
            <p:nvSpPr>
              <p:cNvPr id="117" name="Name"/>
              <p:cNvSpPr txBox="1"/>
              <p:nvPr/>
            </p:nvSpPr>
            <p:spPr>
              <a:xfrm>
                <a:off x="330798" y="0"/>
                <a:ext cx="4205835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5600" spc="-112">
                    <a:solidFill>
                      <a:srgbClr val="333333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Jan Rylewicz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37395" y="12734230"/>
            <a:ext cx="470307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20</a:t>
            </a:fld>
            <a:endParaRPr/>
          </a:p>
        </p:txBody>
      </p:sp>
      <p:grpSp>
        <p:nvGrpSpPr>
          <p:cNvPr id="431" name="Group"/>
          <p:cNvGrpSpPr/>
          <p:nvPr/>
        </p:nvGrpSpPr>
        <p:grpSpPr>
          <a:xfrm>
            <a:off x="901699" y="1138489"/>
            <a:ext cx="5510328" cy="1016001"/>
            <a:chOff x="0" y="0"/>
            <a:chExt cx="5510326" cy="1016000"/>
          </a:xfrm>
        </p:grpSpPr>
        <p:sp>
          <p:nvSpPr>
            <p:cNvPr id="427" name="TextBox 1"/>
            <p:cNvSpPr txBox="1"/>
            <p:nvPr/>
          </p:nvSpPr>
          <p:spPr>
            <a:xfrm>
              <a:off x="1270000" y="38100"/>
              <a:ext cx="4240327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SIMPLICITY</a:t>
              </a:r>
            </a:p>
          </p:txBody>
        </p:sp>
        <p:grpSp>
          <p:nvGrpSpPr>
            <p:cNvPr id="430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428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29" name="TextBox 1"/>
              <p:cNvSpPr txBox="1"/>
              <p:nvPr/>
            </p:nvSpPr>
            <p:spPr>
              <a:xfrm>
                <a:off x="250901" y="95249"/>
                <a:ext cx="514198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  <p:grpSp>
        <p:nvGrpSpPr>
          <p:cNvPr id="434" name="Group"/>
          <p:cNvGrpSpPr/>
          <p:nvPr/>
        </p:nvGrpSpPr>
        <p:grpSpPr>
          <a:xfrm>
            <a:off x="901700" y="6096000"/>
            <a:ext cx="9634116" cy="1524001"/>
            <a:chOff x="0" y="0"/>
            <a:chExt cx="9423400" cy="1524000"/>
          </a:xfrm>
        </p:grpSpPr>
        <p:sp>
          <p:nvSpPr>
            <p:cNvPr id="432" name="Rounded Rectangle"/>
            <p:cNvSpPr/>
            <p:nvPr/>
          </p:nvSpPr>
          <p:spPr>
            <a:xfrm>
              <a:off x="0" y="0"/>
              <a:ext cx="94234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3" name="TextBox 1"/>
            <p:cNvSpPr txBox="1"/>
            <p:nvPr/>
          </p:nvSpPr>
          <p:spPr>
            <a:xfrm>
              <a:off x="508000" y="349250"/>
              <a:ext cx="8406639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Avoid overload of information</a:t>
              </a:r>
            </a:p>
          </p:txBody>
        </p:sp>
      </p:grpSp>
      <p:grpSp>
        <p:nvGrpSpPr>
          <p:cNvPr id="437" name="Group"/>
          <p:cNvGrpSpPr/>
          <p:nvPr/>
        </p:nvGrpSpPr>
        <p:grpSpPr>
          <a:xfrm>
            <a:off x="901700" y="8128000"/>
            <a:ext cx="11065013" cy="1524001"/>
            <a:chOff x="0" y="0"/>
            <a:chExt cx="10807700" cy="1524000"/>
          </a:xfrm>
        </p:grpSpPr>
        <p:sp>
          <p:nvSpPr>
            <p:cNvPr id="435" name="Rounded Rectangle"/>
            <p:cNvSpPr/>
            <p:nvPr/>
          </p:nvSpPr>
          <p:spPr>
            <a:xfrm>
              <a:off x="0" y="0"/>
              <a:ext cx="108077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6" name="TextBox 1"/>
            <p:cNvSpPr txBox="1"/>
            <p:nvPr/>
          </p:nvSpPr>
          <p:spPr>
            <a:xfrm>
              <a:off x="508000" y="349250"/>
              <a:ext cx="9791972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Request the information only once</a:t>
              </a:r>
            </a:p>
          </p:txBody>
        </p:sp>
      </p:grpSp>
      <p:grpSp>
        <p:nvGrpSpPr>
          <p:cNvPr id="440" name="Group"/>
          <p:cNvGrpSpPr/>
          <p:nvPr/>
        </p:nvGrpSpPr>
        <p:grpSpPr>
          <a:xfrm>
            <a:off x="901700" y="10160000"/>
            <a:ext cx="12658452" cy="1524000"/>
            <a:chOff x="0" y="0"/>
            <a:chExt cx="12420600" cy="1524000"/>
          </a:xfrm>
        </p:grpSpPr>
        <p:sp>
          <p:nvSpPr>
            <p:cNvPr id="438" name="Rounded Rectangle"/>
            <p:cNvSpPr/>
            <p:nvPr/>
          </p:nvSpPr>
          <p:spPr>
            <a:xfrm>
              <a:off x="0" y="0"/>
              <a:ext cx="124206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9" name="TextBox 1"/>
            <p:cNvSpPr txBox="1"/>
            <p:nvPr/>
          </p:nvSpPr>
          <p:spPr>
            <a:xfrm>
              <a:off x="508000" y="349250"/>
              <a:ext cx="11404600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Reuse information throughout workflow</a:t>
              </a:r>
            </a:p>
          </p:txBody>
        </p:sp>
      </p:grpSp>
      <p:pic>
        <p:nvPicPr>
          <p:cNvPr id="441" name="4.png" descr="4.png"/>
          <p:cNvPicPr>
            <a:picLocks noChangeAspect="1"/>
          </p:cNvPicPr>
          <p:nvPr/>
        </p:nvPicPr>
        <p:blipFill>
          <a:blip r:embed="rId2"/>
          <a:srcRect t="17199" b="17199"/>
          <a:stretch>
            <a:fillRect/>
          </a:stretch>
        </p:blipFill>
        <p:spPr>
          <a:xfrm>
            <a:off x="15747999" y="5685631"/>
            <a:ext cx="9144001" cy="5998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9879" y="12734230"/>
            <a:ext cx="407823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grpSp>
        <p:nvGrpSpPr>
          <p:cNvPr id="449" name="Group"/>
          <p:cNvGrpSpPr/>
          <p:nvPr/>
        </p:nvGrpSpPr>
        <p:grpSpPr>
          <a:xfrm>
            <a:off x="1269999" y="4668519"/>
            <a:ext cx="10668001" cy="7650481"/>
            <a:chOff x="0" y="0"/>
            <a:chExt cx="10668000" cy="7650480"/>
          </a:xfrm>
        </p:grpSpPr>
        <p:sp>
          <p:nvSpPr>
            <p:cNvPr id="444" name="Rounded Rectangle"/>
            <p:cNvSpPr/>
            <p:nvPr/>
          </p:nvSpPr>
          <p:spPr>
            <a:xfrm>
              <a:off x="1136650" y="0"/>
              <a:ext cx="8394701" cy="6007100"/>
            </a:xfrm>
            <a:prstGeom prst="roundRect">
              <a:avLst>
                <a:gd name="adj" fmla="val 27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47" name="Group"/>
            <p:cNvGrpSpPr/>
            <p:nvPr/>
          </p:nvGrpSpPr>
          <p:grpSpPr>
            <a:xfrm>
              <a:off x="1342613" y="202993"/>
              <a:ext cx="7990477" cy="5601114"/>
              <a:chOff x="0" y="0"/>
              <a:chExt cx="7990476" cy="5601112"/>
            </a:xfrm>
          </p:grpSpPr>
          <p:pic>
            <p:nvPicPr>
              <p:cNvPr id="445" name="Image" descr="Image"/>
              <p:cNvPicPr>
                <a:picLocks noChangeAspect="1"/>
              </p:cNvPicPr>
              <p:nvPr/>
            </p:nvPicPr>
            <p:blipFill>
              <a:blip r:embed="rId2"/>
              <a:srcRect l="8741" t="21406" r="56507" b="19514"/>
              <a:stretch>
                <a:fillRect/>
              </a:stretch>
            </p:blipFill>
            <p:spPr>
              <a:xfrm>
                <a:off x="0" y="13112"/>
                <a:ext cx="3896521" cy="5588001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pic>
            <p:nvPicPr>
              <p:cNvPr id="446" name="Image" descr="Image"/>
              <p:cNvPicPr>
                <a:picLocks noChangeAspect="1"/>
              </p:cNvPicPr>
              <p:nvPr/>
            </p:nvPicPr>
            <p:blipFill>
              <a:blip r:embed="rId2"/>
              <a:srcRect l="56155" t="21259" r="8351" b="19659"/>
              <a:stretch>
                <a:fillRect/>
              </a:stretch>
            </p:blipFill>
            <p:spPr>
              <a:xfrm>
                <a:off x="4010818" y="0"/>
                <a:ext cx="3979659" cy="5588000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  <p:sp>
          <p:nvSpPr>
            <p:cNvPr id="448" name="TextBox 1"/>
            <p:cNvSpPr txBox="1"/>
            <p:nvPr/>
          </p:nvSpPr>
          <p:spPr>
            <a:xfrm>
              <a:off x="0" y="6515100"/>
              <a:ext cx="10668000" cy="1135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81263" indent="-481263" algn="l">
                <a:lnSpc>
                  <a:spcPct val="120000"/>
                </a:lnSpc>
                <a:buSzPct val="100000"/>
                <a:buChar char="•"/>
                <a:defRPr sz="32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pPr>
              <a:r>
                <a:t>Redundant features: ‘Check in’ that nobody used</a:t>
              </a:r>
            </a:p>
            <a:p>
              <a:pPr marL="481263" indent="-481263" algn="l">
                <a:lnSpc>
                  <a:spcPct val="120000"/>
                </a:lnSpc>
                <a:buSzPct val="100000"/>
                <a:buChar char="•"/>
                <a:defRPr sz="32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pPr>
              <a:r>
                <a:t>Overly complicated: Several simultaneous features</a:t>
              </a:r>
            </a:p>
          </p:txBody>
        </p:sp>
      </p:grpSp>
      <p:sp>
        <p:nvSpPr>
          <p:cNvPr id="450" name="TextBox 1"/>
          <p:cNvSpPr txBox="1"/>
          <p:nvPr/>
        </p:nvSpPr>
        <p:spPr>
          <a:xfrm>
            <a:off x="1269998" y="3081019"/>
            <a:ext cx="20715089" cy="64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3200">
                <a:solidFill>
                  <a:srgbClr val="00004C"/>
                </a:solidFill>
                <a:latin typeface="Public Sans Thin Regular"/>
                <a:ea typeface="Public Sans Thin Regular"/>
                <a:cs typeface="Public Sans Thin Regular"/>
                <a:sym typeface="Public Sans Thin Regular"/>
              </a:defRPr>
            </a:pPr>
            <a:r>
              <a:rPr dirty="0">
                <a:latin typeface="Public Sans Thin Bold"/>
                <a:ea typeface="Public Sans Thin Bold"/>
                <a:cs typeface="Public Sans Thin Bold"/>
                <a:sym typeface="Public Sans Thin Bold"/>
              </a:rPr>
              <a:t>From </a:t>
            </a:r>
            <a:r>
              <a:rPr dirty="0" err="1">
                <a:latin typeface="Public Sans Thin Bold"/>
                <a:ea typeface="Public Sans Thin Bold"/>
                <a:cs typeface="Public Sans Thin Bold"/>
                <a:sym typeface="Public Sans Thin Bold"/>
              </a:rPr>
              <a:t>Burbn</a:t>
            </a:r>
            <a:r>
              <a:rPr dirty="0">
                <a:latin typeface="Public Sans Thin Bold"/>
                <a:ea typeface="Public Sans Thin Bold"/>
                <a:cs typeface="Public Sans Thin Bold"/>
                <a:sym typeface="Public Sans Thin Bold"/>
              </a:rPr>
              <a:t> to Insta(</a:t>
            </a:r>
            <a:r>
              <a:rPr dirty="0" err="1">
                <a:latin typeface="Public Sans Thin Bold"/>
                <a:ea typeface="Public Sans Thin Bold"/>
                <a:cs typeface="Public Sans Thin Bold"/>
                <a:sym typeface="Public Sans Thin Bold"/>
              </a:rPr>
              <a:t>nt</a:t>
            </a:r>
            <a:r>
              <a:rPr dirty="0">
                <a:latin typeface="Public Sans Thin Bold"/>
                <a:ea typeface="Public Sans Thin Bold"/>
                <a:cs typeface="Public Sans Thin Bold"/>
                <a:sym typeface="Public Sans Thin Bold"/>
              </a:rPr>
              <a:t> success)</a:t>
            </a:r>
            <a:r>
              <a:rPr dirty="0"/>
              <a:t>: Based on user-behavior data, </a:t>
            </a:r>
            <a:r>
              <a:rPr dirty="0" err="1"/>
              <a:t>Burbn</a:t>
            </a:r>
            <a:r>
              <a:rPr dirty="0"/>
              <a:t> successfully rebranded as Instagram</a:t>
            </a:r>
          </a:p>
        </p:txBody>
      </p:sp>
      <p:grpSp>
        <p:nvGrpSpPr>
          <p:cNvPr id="456" name="Group"/>
          <p:cNvGrpSpPr/>
          <p:nvPr/>
        </p:nvGrpSpPr>
        <p:grpSpPr>
          <a:xfrm>
            <a:off x="12446000" y="4668519"/>
            <a:ext cx="11061702" cy="7746144"/>
            <a:chOff x="0" y="0"/>
            <a:chExt cx="11061702" cy="7746143"/>
          </a:xfrm>
        </p:grpSpPr>
        <p:sp>
          <p:nvSpPr>
            <p:cNvPr id="451" name="Rounded Rectangle"/>
            <p:cNvSpPr/>
            <p:nvPr/>
          </p:nvSpPr>
          <p:spPr>
            <a:xfrm>
              <a:off x="1949450" y="0"/>
              <a:ext cx="6769100" cy="6007100"/>
            </a:xfrm>
            <a:prstGeom prst="roundRect">
              <a:avLst>
                <a:gd name="adj" fmla="val 2734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2" name="TextBox 1"/>
            <p:cNvSpPr txBox="1"/>
            <p:nvPr/>
          </p:nvSpPr>
          <p:spPr>
            <a:xfrm>
              <a:off x="0" y="6515100"/>
              <a:ext cx="11061702" cy="1231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81263" indent="-481263" algn="l">
                <a:lnSpc>
                  <a:spcPct val="120000"/>
                </a:lnSpc>
                <a:buSzPct val="100000"/>
                <a:buChar char="•"/>
                <a:defRPr sz="32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pPr>
              <a:r>
                <a:rPr dirty="0"/>
                <a:t>Primary feature: ‘Photo-sharing’ as feature of interest</a:t>
              </a:r>
            </a:p>
            <a:p>
              <a:pPr marL="481263" indent="-481263" algn="l">
                <a:lnSpc>
                  <a:spcPct val="120000"/>
                </a:lnSpc>
                <a:buSzPct val="100000"/>
                <a:buChar char="•"/>
                <a:defRPr sz="32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pPr>
              <a:r>
                <a:rPr dirty="0"/>
                <a:t>Appropriately simple: One (primary) feature</a:t>
              </a:r>
            </a:p>
          </p:txBody>
        </p:sp>
        <p:grpSp>
          <p:nvGrpSpPr>
            <p:cNvPr id="455" name="Group"/>
            <p:cNvGrpSpPr/>
            <p:nvPr/>
          </p:nvGrpSpPr>
          <p:grpSpPr>
            <a:xfrm>
              <a:off x="2149501" y="216106"/>
              <a:ext cx="6359776" cy="5588001"/>
              <a:chOff x="0" y="0"/>
              <a:chExt cx="6359775" cy="5588000"/>
            </a:xfrm>
          </p:grpSpPr>
          <p:pic>
            <p:nvPicPr>
              <p:cNvPr id="453" name="Image" descr="Image"/>
              <p:cNvPicPr>
                <a:picLocks noChangeAspect="1"/>
              </p:cNvPicPr>
              <p:nvPr/>
            </p:nvPicPr>
            <p:blipFill>
              <a:blip r:embed="rId3"/>
              <a:srcRect l="15386" t="17555" r="54215" b="9925"/>
              <a:stretch>
                <a:fillRect/>
              </a:stretch>
            </p:blipFill>
            <p:spPr>
              <a:xfrm>
                <a:off x="0" y="0"/>
                <a:ext cx="3123108" cy="5588000"/>
              </a:xfrm>
              <a:prstGeom prst="rect">
                <a:avLst/>
              </a:prstGeom>
              <a:ln w="12700" cap="flat">
                <a:solidFill>
                  <a:srgbClr val="DDDDDD"/>
                </a:solidFill>
                <a:prstDash val="solid"/>
                <a:round/>
              </a:ln>
              <a:effectLst/>
            </p:spPr>
          </p:pic>
          <p:pic>
            <p:nvPicPr>
              <p:cNvPr id="454" name="Image" descr="Image"/>
              <p:cNvPicPr>
                <a:picLocks noChangeAspect="1"/>
              </p:cNvPicPr>
              <p:nvPr/>
            </p:nvPicPr>
            <p:blipFill>
              <a:blip r:embed="rId3"/>
              <a:srcRect l="53968" t="17624" r="15669" b="9925"/>
              <a:stretch>
                <a:fillRect/>
              </a:stretch>
            </p:blipFill>
            <p:spPr>
              <a:xfrm>
                <a:off x="3237309" y="0"/>
                <a:ext cx="3122467" cy="5588000"/>
              </a:xfrm>
              <a:prstGeom prst="rect">
                <a:avLst/>
              </a:prstGeom>
              <a:ln w="12700" cap="flat">
                <a:solidFill>
                  <a:srgbClr val="DDDDDD"/>
                </a:solidFill>
                <a:prstDash val="solid"/>
                <a:round/>
              </a:ln>
              <a:effectLst/>
            </p:spPr>
          </p:pic>
        </p:grpSp>
      </p:grpSp>
      <p:grpSp>
        <p:nvGrpSpPr>
          <p:cNvPr id="461" name="Group"/>
          <p:cNvGrpSpPr/>
          <p:nvPr/>
        </p:nvGrpSpPr>
        <p:grpSpPr>
          <a:xfrm>
            <a:off x="901699" y="1138489"/>
            <a:ext cx="5510328" cy="1016001"/>
            <a:chOff x="0" y="0"/>
            <a:chExt cx="5510326" cy="1016000"/>
          </a:xfrm>
        </p:grpSpPr>
        <p:sp>
          <p:nvSpPr>
            <p:cNvPr id="457" name="TextBox 1"/>
            <p:cNvSpPr txBox="1"/>
            <p:nvPr/>
          </p:nvSpPr>
          <p:spPr>
            <a:xfrm>
              <a:off x="1270000" y="38100"/>
              <a:ext cx="4240327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SIMPLICITY</a:t>
              </a:r>
            </a:p>
          </p:txBody>
        </p:sp>
        <p:grpSp>
          <p:nvGrpSpPr>
            <p:cNvPr id="460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458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TextBox 1"/>
              <p:cNvSpPr txBox="1"/>
              <p:nvPr/>
            </p:nvSpPr>
            <p:spPr>
              <a:xfrm>
                <a:off x="250901" y="95249"/>
                <a:ext cx="514198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Box 1"/>
          <p:cNvSpPr txBox="1"/>
          <p:nvPr/>
        </p:nvSpPr>
        <p:spPr>
          <a:xfrm>
            <a:off x="2171700" y="1176589"/>
            <a:ext cx="726612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“WE DO IT FOR YOU”</a:t>
            </a:r>
          </a:p>
        </p:txBody>
      </p:sp>
      <p:sp>
        <p:nvSpPr>
          <p:cNvPr id="464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42271" y="12734230"/>
            <a:ext cx="465431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grpSp>
        <p:nvGrpSpPr>
          <p:cNvPr id="467" name="Group"/>
          <p:cNvGrpSpPr/>
          <p:nvPr/>
        </p:nvGrpSpPr>
        <p:grpSpPr>
          <a:xfrm>
            <a:off x="901700" y="1138489"/>
            <a:ext cx="1016000" cy="1016001"/>
            <a:chOff x="0" y="0"/>
            <a:chExt cx="1016000" cy="1016000"/>
          </a:xfrm>
        </p:grpSpPr>
        <p:sp>
          <p:nvSpPr>
            <p:cNvPr id="465" name="Circle"/>
            <p:cNvSpPr/>
            <p:nvPr/>
          </p:nvSpPr>
          <p:spPr>
            <a:xfrm>
              <a:off x="0" y="0"/>
              <a:ext cx="1016000" cy="1016000"/>
            </a:xfrm>
            <a:prstGeom prst="ellipse">
              <a:avLst/>
            </a:prstGeom>
            <a:solidFill>
              <a:srgbClr val="20C4F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66" name="TextBox 1"/>
            <p:cNvSpPr txBox="1"/>
            <p:nvPr/>
          </p:nvSpPr>
          <p:spPr>
            <a:xfrm>
              <a:off x="245109" y="95249"/>
              <a:ext cx="52578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468" name="Image" descr="Image"/>
          <p:cNvPicPr>
            <a:picLocks noChangeAspect="1"/>
          </p:cNvPicPr>
          <p:nvPr/>
        </p:nvPicPr>
        <p:blipFill>
          <a:blip r:embed="rId2"/>
          <a:srcRect r="50557"/>
          <a:stretch>
            <a:fillRect/>
          </a:stretch>
        </p:blipFill>
        <p:spPr>
          <a:xfrm>
            <a:off x="10696037" y="-7161084"/>
            <a:ext cx="11124479" cy="6672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Group"/>
          <p:cNvGrpSpPr/>
          <p:nvPr/>
        </p:nvGrpSpPr>
        <p:grpSpPr>
          <a:xfrm>
            <a:off x="901700" y="8128000"/>
            <a:ext cx="13728700" cy="1524000"/>
            <a:chOff x="0" y="0"/>
            <a:chExt cx="13347700" cy="1524000"/>
          </a:xfrm>
        </p:grpSpPr>
        <p:sp>
          <p:nvSpPr>
            <p:cNvPr id="469" name="Rounded Rectangle"/>
            <p:cNvSpPr/>
            <p:nvPr/>
          </p:nvSpPr>
          <p:spPr>
            <a:xfrm>
              <a:off x="0" y="0"/>
              <a:ext cx="133477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0" name="TextBox 1"/>
            <p:cNvSpPr txBox="1"/>
            <p:nvPr/>
          </p:nvSpPr>
          <p:spPr>
            <a:xfrm>
              <a:off x="508000" y="349250"/>
              <a:ext cx="12325432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Use artificial intelligence to help the author</a:t>
              </a:r>
            </a:p>
          </p:txBody>
        </p:sp>
      </p:grpSp>
      <p:grpSp>
        <p:nvGrpSpPr>
          <p:cNvPr id="474" name="Group"/>
          <p:cNvGrpSpPr/>
          <p:nvPr/>
        </p:nvGrpSpPr>
        <p:grpSpPr>
          <a:xfrm>
            <a:off x="901700" y="10160000"/>
            <a:ext cx="11412220" cy="1524000"/>
            <a:chOff x="0" y="0"/>
            <a:chExt cx="11252200" cy="1524000"/>
          </a:xfrm>
        </p:grpSpPr>
        <p:sp>
          <p:nvSpPr>
            <p:cNvPr id="472" name="Rounded Rectangle"/>
            <p:cNvSpPr/>
            <p:nvPr/>
          </p:nvSpPr>
          <p:spPr>
            <a:xfrm>
              <a:off x="0" y="0"/>
              <a:ext cx="11252200" cy="1524000"/>
            </a:xfrm>
            <a:prstGeom prst="roundRect">
              <a:avLst>
                <a:gd name="adj" fmla="val 12500"/>
              </a:avLst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3" name="TextBox 1"/>
            <p:cNvSpPr txBox="1"/>
            <p:nvPr/>
          </p:nvSpPr>
          <p:spPr>
            <a:xfrm>
              <a:off x="508000" y="349250"/>
              <a:ext cx="1024229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00004C"/>
                  </a:solidFill>
                  <a:latin typeface="Public Sans Thin Regular"/>
                  <a:ea typeface="Public Sans Thin Regular"/>
                  <a:cs typeface="Public Sans Thin Regular"/>
                  <a:sym typeface="Public Sans Thin Regular"/>
                </a:defRPr>
              </a:lvl1pPr>
            </a:lstStyle>
            <a:p>
              <a:r>
                <a:t>Limit human input to quality control</a:t>
              </a:r>
            </a:p>
          </p:txBody>
        </p:sp>
      </p:grpSp>
      <p:pic>
        <p:nvPicPr>
          <p:cNvPr id="475" name="5.png" descr="5.png"/>
          <p:cNvPicPr>
            <a:picLocks noChangeAspect="1"/>
          </p:cNvPicPr>
          <p:nvPr/>
        </p:nvPicPr>
        <p:blipFill>
          <a:blip r:embed="rId3"/>
          <a:srcRect t="16372" b="16372"/>
          <a:stretch>
            <a:fillRect/>
          </a:stretch>
        </p:blipFill>
        <p:spPr>
          <a:xfrm>
            <a:off x="15748000" y="5534024"/>
            <a:ext cx="9144001" cy="6149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031908" y="12734230"/>
            <a:ext cx="475794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23</a:t>
            </a:fld>
            <a:endParaRPr/>
          </a:p>
        </p:txBody>
      </p:sp>
      <p:grpSp>
        <p:nvGrpSpPr>
          <p:cNvPr id="482" name="Group"/>
          <p:cNvGrpSpPr/>
          <p:nvPr/>
        </p:nvGrpSpPr>
        <p:grpSpPr>
          <a:xfrm>
            <a:off x="901700" y="1138489"/>
            <a:ext cx="8536128" cy="1016001"/>
            <a:chOff x="0" y="0"/>
            <a:chExt cx="8536127" cy="1016000"/>
          </a:xfrm>
        </p:grpSpPr>
        <p:sp>
          <p:nvSpPr>
            <p:cNvPr id="478" name="TextBox 1"/>
            <p:cNvSpPr txBox="1"/>
            <p:nvPr/>
          </p:nvSpPr>
          <p:spPr>
            <a:xfrm>
              <a:off x="1270000" y="38100"/>
              <a:ext cx="7266128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600">
                  <a:solidFill>
                    <a:srgbClr val="00004C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“WE DO IT FOR YOU”</a:t>
              </a:r>
            </a:p>
          </p:txBody>
        </p:sp>
        <p:grpSp>
          <p:nvGrpSpPr>
            <p:cNvPr id="481" name="Group"/>
            <p:cNvGrpSpPr/>
            <p:nvPr/>
          </p:nvGrpSpPr>
          <p:grpSpPr>
            <a:xfrm>
              <a:off x="0" y="0"/>
              <a:ext cx="1016000" cy="1016000"/>
              <a:chOff x="0" y="0"/>
              <a:chExt cx="1016000" cy="1016000"/>
            </a:xfrm>
          </p:grpSpPr>
          <p:sp>
            <p:nvSpPr>
              <p:cNvPr id="479" name="Circle"/>
              <p:cNvSpPr/>
              <p:nvPr/>
            </p:nvSpPr>
            <p:spPr>
              <a:xfrm>
                <a:off x="0" y="0"/>
                <a:ext cx="1016000" cy="1016000"/>
              </a:xfrm>
              <a:prstGeom prst="ellipse">
                <a:avLst/>
              </a:prstGeom>
              <a:solidFill>
                <a:srgbClr val="20C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80" name="TextBox 1"/>
              <p:cNvSpPr txBox="1"/>
              <p:nvPr/>
            </p:nvSpPr>
            <p:spPr>
              <a:xfrm>
                <a:off x="245109" y="95249"/>
                <a:ext cx="525781" cy="825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rgbClr val="FFFFFF"/>
                    </a:solidFill>
                    <a:latin typeface="Public Sans Bold"/>
                    <a:ea typeface="Public Sans Bold"/>
                    <a:cs typeface="Public Sans Bold"/>
                    <a:sym typeface="Public Sans Bold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pic>
        <p:nvPicPr>
          <p:cNvPr id="483" name="image (3).png" descr="image (3).png"/>
          <p:cNvPicPr>
            <a:picLocks noChangeAspect="1"/>
          </p:cNvPicPr>
          <p:nvPr/>
        </p:nvPicPr>
        <p:blipFill>
          <a:blip r:embed="rId2"/>
          <a:srcRect l="13190" r="28792"/>
          <a:stretch>
            <a:fillRect/>
          </a:stretch>
        </p:blipFill>
        <p:spPr>
          <a:xfrm>
            <a:off x="1263649" y="2904926"/>
            <a:ext cx="10668002" cy="8922328"/>
          </a:xfrm>
          <a:prstGeom prst="rect">
            <a:avLst/>
          </a:prstGeom>
          <a:ln w="12700">
            <a:solidFill>
              <a:srgbClr val="DDDDDD"/>
            </a:solidFill>
          </a:ln>
        </p:spPr>
      </p:pic>
      <p:pic>
        <p:nvPicPr>
          <p:cNvPr id="484" name="image (4).png" descr="image (4).png"/>
          <p:cNvPicPr>
            <a:picLocks noChangeAspect="1"/>
          </p:cNvPicPr>
          <p:nvPr/>
        </p:nvPicPr>
        <p:blipFill>
          <a:blip r:embed="rId3"/>
          <a:srcRect l="13226" r="28787" b="785"/>
          <a:stretch>
            <a:fillRect/>
          </a:stretch>
        </p:blipFill>
        <p:spPr>
          <a:xfrm>
            <a:off x="12452349" y="2904926"/>
            <a:ext cx="10668002" cy="8919635"/>
          </a:xfrm>
          <a:prstGeom prst="rect">
            <a:avLst/>
          </a:prstGeom>
          <a:ln w="12700">
            <a:solidFill>
              <a:srgbClr val="DDDDDD"/>
            </a:solidFill>
          </a:ln>
        </p:spPr>
      </p:pic>
      <p:sp>
        <p:nvSpPr>
          <p:cNvPr id="485" name="Scanning and Entering Information from Manuscript for Manuscript Submission"/>
          <p:cNvSpPr txBox="1"/>
          <p:nvPr/>
        </p:nvSpPr>
        <p:spPr>
          <a:xfrm>
            <a:off x="7753095" y="12033667"/>
            <a:ext cx="768319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Scanning and Entering Information from Manuscript for Manuscript Submission</a:t>
            </a:r>
          </a:p>
        </p:txBody>
      </p:sp>
      <p:sp>
        <p:nvSpPr>
          <p:cNvPr id="486" name="ChronosHub"/>
          <p:cNvSpPr txBox="1"/>
          <p:nvPr/>
        </p:nvSpPr>
        <p:spPr>
          <a:xfrm>
            <a:off x="15436289" y="12033667"/>
            <a:ext cx="129362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ChronosHub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8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TextBox 3"/>
          <p:cNvSpPr txBox="1"/>
          <p:nvPr/>
        </p:nvSpPr>
        <p:spPr>
          <a:xfrm>
            <a:off x="2158800" y="5549900"/>
            <a:ext cx="20066400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600">
                <a:solidFill>
                  <a:srgbClr val="FFFFFF"/>
                </a:solidFill>
                <a:latin typeface="Public Sans Thin Italic Italic"/>
                <a:ea typeface="Public Sans Thin Italic Italic"/>
                <a:cs typeface="Public Sans Thin Italic Italic"/>
                <a:sym typeface="Public Sans Thin Italic Italic"/>
              </a:defRPr>
            </a:pPr>
            <a:r>
              <a:t>To achieve success, careful consideration of approaches</a:t>
            </a:r>
          </a:p>
          <a:p>
            <a:pPr algn="l">
              <a:defRPr sz="5600">
                <a:solidFill>
                  <a:srgbClr val="FFFFFF"/>
                </a:solidFill>
                <a:latin typeface="Public Sans Thin Italic Italic"/>
                <a:ea typeface="Public Sans Thin Italic Italic"/>
                <a:cs typeface="Public Sans Thin Italic Italic"/>
                <a:sym typeface="Public Sans Thin Italic Italic"/>
              </a:defRPr>
            </a:pPr>
            <a:r>
              <a:t>to meeting expectations is essential, ultimately fostering improved author satisfaction and engagement.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roup 45"/>
          <p:cNvGrpSpPr/>
          <p:nvPr/>
        </p:nvGrpSpPr>
        <p:grpSpPr>
          <a:xfrm>
            <a:off x="6527523" y="4529052"/>
            <a:ext cx="3200405" cy="3200409"/>
            <a:chOff x="0" y="0"/>
            <a:chExt cx="3200404" cy="3200407"/>
          </a:xfrm>
        </p:grpSpPr>
        <p:pic>
          <p:nvPicPr>
            <p:cNvPr id="492" name="pexels-linkedin-sales-navigator-2182970.jpg" descr="pexels-linkedin-sales-navigator-2182970.jpg"/>
            <p:cNvPicPr>
              <a:picLocks noChangeAspect="1"/>
            </p:cNvPicPr>
            <p:nvPr/>
          </p:nvPicPr>
          <p:blipFill>
            <a:blip r:embed="rId2"/>
            <a:srcRect l="2301" t="13824" r="13824" b="2280"/>
            <a:stretch>
              <a:fillRect/>
            </a:stretch>
          </p:blipFill>
          <p:spPr>
            <a:xfrm>
              <a:off x="76463" y="76258"/>
              <a:ext cx="3047348" cy="304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5" extrusionOk="0">
                  <a:moveTo>
                    <a:pt x="9840" y="0"/>
                  </a:moveTo>
                  <a:cubicBezTo>
                    <a:pt x="7322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8"/>
                  </a:cubicBezTo>
                  <a:cubicBezTo>
                    <a:pt x="6726" y="21600"/>
                    <a:pt x="12952" y="21600"/>
                    <a:pt x="16796" y="17578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93" name="Circle"/>
            <p:cNvSpPr/>
            <p:nvPr/>
          </p:nvSpPr>
          <p:spPr>
            <a:xfrm>
              <a:off x="0" y="0"/>
              <a:ext cx="3200405" cy="3200408"/>
            </a:xfrm>
            <a:prstGeom prst="ellipse">
              <a:avLst/>
            </a:prstGeom>
            <a:noFill/>
            <a:ln w="50800" cap="flat">
              <a:solidFill>
                <a:srgbClr val="20C4F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9" name="Group 28"/>
          <p:cNvGrpSpPr/>
          <p:nvPr/>
        </p:nvGrpSpPr>
        <p:grpSpPr>
          <a:xfrm>
            <a:off x="5694010" y="8237459"/>
            <a:ext cx="4867182" cy="2009595"/>
            <a:chOff x="0" y="241299"/>
            <a:chExt cx="4867181" cy="2009593"/>
          </a:xfrm>
        </p:grpSpPr>
        <p:sp>
          <p:nvSpPr>
            <p:cNvPr id="495" name="Professional Title"/>
            <p:cNvSpPr txBox="1"/>
            <p:nvPr/>
          </p:nvSpPr>
          <p:spPr>
            <a:xfrm>
              <a:off x="0" y="749299"/>
              <a:ext cx="486718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pc="-48">
                  <a:solidFill>
                    <a:srgbClr val="000000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Business Development Consultant</a:t>
              </a:r>
            </a:p>
          </p:txBody>
        </p:sp>
        <p:sp>
          <p:nvSpPr>
            <p:cNvPr id="496" name="Organization"/>
            <p:cNvSpPr txBox="1"/>
            <p:nvPr/>
          </p:nvSpPr>
          <p:spPr>
            <a:xfrm>
              <a:off x="1386277" y="1271496"/>
              <a:ext cx="2094876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pc="-48">
                  <a:solidFill>
                    <a:srgbClr val="000000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ChronosHub</a:t>
              </a:r>
            </a:p>
          </p:txBody>
        </p:sp>
        <p:sp>
          <p:nvSpPr>
            <p:cNvPr id="497" name="Name"/>
            <p:cNvSpPr txBox="1"/>
            <p:nvPr/>
          </p:nvSpPr>
          <p:spPr>
            <a:xfrm>
              <a:off x="1499808" y="241299"/>
              <a:ext cx="186781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-48">
                  <a:solidFill>
                    <a:srgbClr val="333333"/>
                  </a:solidFill>
                  <a:latin typeface="Public Sans Bold"/>
                  <a:ea typeface="Public Sans Bold"/>
                  <a:cs typeface="Public Sans Bold"/>
                  <a:sym typeface="Public Sans Bold"/>
                </a:defRPr>
              </a:lvl1pPr>
            </a:lstStyle>
            <a:p>
              <a:r>
                <a:t>Jan Rylewicz</a:t>
              </a:r>
            </a:p>
          </p:txBody>
        </p:sp>
        <p:sp>
          <p:nvSpPr>
            <p:cNvPr id="498" name="Organization"/>
            <p:cNvSpPr txBox="1"/>
            <p:nvPr/>
          </p:nvSpPr>
          <p:spPr>
            <a:xfrm>
              <a:off x="1206703" y="1793693"/>
              <a:ext cx="245377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pc="-48">
                  <a:solidFill>
                    <a:srgbClr val="20C4F4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jr@chronoshub.io</a:t>
              </a:r>
            </a:p>
          </p:txBody>
        </p:sp>
      </p:grpSp>
      <p:sp>
        <p:nvSpPr>
          <p:cNvPr id="500" name="Rectangle"/>
          <p:cNvSpPr/>
          <p:nvPr/>
        </p:nvSpPr>
        <p:spPr>
          <a:xfrm>
            <a:off x="16255200" y="-1"/>
            <a:ext cx="8128800" cy="13716003"/>
          </a:xfrm>
          <a:prstGeom prst="rect">
            <a:avLst/>
          </a:prstGeom>
          <a:solidFill>
            <a:srgbClr val="0000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3" name="Group"/>
          <p:cNvGrpSpPr/>
          <p:nvPr/>
        </p:nvGrpSpPr>
        <p:grpSpPr>
          <a:xfrm>
            <a:off x="18952080" y="5829298"/>
            <a:ext cx="2678095" cy="2057404"/>
            <a:chOff x="0" y="0"/>
            <a:chExt cx="2678094" cy="2057403"/>
          </a:xfrm>
        </p:grpSpPr>
        <p:pic>
          <p:nvPicPr>
            <p:cNvPr id="501" name="qr-code.svg" descr="qr-code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56" y="0"/>
              <a:ext cx="1524004" cy="1524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Full_Color.png" descr="Full_Col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1651002"/>
              <a:ext cx="2678096" cy="40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4" name="TextBox 3"/>
          <p:cNvSpPr txBox="1"/>
          <p:nvPr/>
        </p:nvSpPr>
        <p:spPr>
          <a:xfrm>
            <a:off x="881998" y="1176589"/>
            <a:ext cx="6303497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8800">
                <a:solidFill>
                  <a:srgbClr val="000000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lvl1pPr>
          </a:lstStyle>
          <a:p>
            <a:r>
              <a:t>Get in touch</a:t>
            </a:r>
          </a:p>
        </p:txBody>
      </p:sp>
      <p:sp>
        <p:nvSpPr>
          <p:cNvPr id="505" name="Circle"/>
          <p:cNvSpPr/>
          <p:nvPr/>
        </p:nvSpPr>
        <p:spPr>
          <a:xfrm>
            <a:off x="6603725" y="4605256"/>
            <a:ext cx="3048001" cy="3048001"/>
          </a:xfrm>
          <a:prstGeom prst="ellipse">
            <a:avLst/>
          </a:prstGeom>
          <a:solidFill>
            <a:srgbClr val="002679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"/>
          <p:cNvGrpSpPr/>
          <p:nvPr/>
        </p:nvGrpSpPr>
        <p:grpSpPr>
          <a:xfrm>
            <a:off x="-1" y="3644056"/>
            <a:ext cx="8128003" cy="8534401"/>
            <a:chOff x="0" y="0"/>
            <a:chExt cx="8128002" cy="8534399"/>
          </a:xfrm>
        </p:grpSpPr>
        <p:grpSp>
          <p:nvGrpSpPr>
            <p:cNvPr id="127" name="Group 4"/>
            <p:cNvGrpSpPr/>
            <p:nvPr/>
          </p:nvGrpSpPr>
          <p:grpSpPr>
            <a:xfrm>
              <a:off x="-1" y="-1"/>
              <a:ext cx="8128004" cy="2844801"/>
              <a:chOff x="0" y="0"/>
              <a:chExt cx="8128002" cy="2844800"/>
            </a:xfrm>
          </p:grpSpPr>
          <p:sp>
            <p:nvSpPr>
              <p:cNvPr id="121" name="Rectangle"/>
              <p:cNvSpPr/>
              <p:nvPr/>
            </p:nvSpPr>
            <p:spPr>
              <a:xfrm>
                <a:off x="-1" y="-1"/>
                <a:ext cx="8128004" cy="284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26" name="Group 103"/>
              <p:cNvGrpSpPr/>
              <p:nvPr/>
            </p:nvGrpSpPr>
            <p:grpSpPr>
              <a:xfrm>
                <a:off x="1861200" y="309523"/>
                <a:ext cx="5842801" cy="1270001"/>
                <a:chOff x="0" y="0"/>
                <a:chExt cx="5842800" cy="1270000"/>
              </a:xfrm>
            </p:grpSpPr>
            <p:sp>
              <p:nvSpPr>
                <p:cNvPr id="122" name="TextBox 104"/>
                <p:cNvSpPr/>
                <p:nvPr/>
              </p:nvSpPr>
              <p:spPr>
                <a:xfrm>
                  <a:off x="0" y="964368"/>
                  <a:ext cx="584280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l" defTabSz="2438337">
                    <a:defRPr sz="4000">
                      <a:solidFill>
                        <a:srgbClr val="00004C"/>
                      </a:solidFill>
                      <a:latin typeface="Public Sans Bold"/>
                      <a:ea typeface="Public Sans Bold"/>
                      <a:cs typeface="Public Sans Bold"/>
                      <a:sym typeface="Public Sans Bold"/>
                    </a:defRPr>
                  </a:pPr>
                  <a:r>
                    <a:t>Author’s Experiences</a:t>
                  </a:r>
                </a:p>
                <a:p>
                  <a:pPr algn="l" defTabSz="2438337">
                    <a:defRPr sz="4000">
                      <a:solidFill>
                        <a:srgbClr val="00004C"/>
                      </a:solidFill>
                      <a:latin typeface="Public Sans Bold"/>
                      <a:ea typeface="Public Sans Bold"/>
                      <a:cs typeface="Public Sans Bold"/>
                      <a:sym typeface="Public Sans Bold"/>
                    </a:defRPr>
                  </a:pPr>
                  <a:r>
                    <a:t>with Today’s Products</a:t>
                  </a:r>
                </a:p>
              </p:txBody>
            </p:sp>
            <p:grpSp>
              <p:nvGrpSpPr>
                <p:cNvPr id="125" name="Group 105"/>
                <p:cNvGrpSpPr/>
                <p:nvPr/>
              </p:nvGrpSpPr>
              <p:grpSpPr>
                <a:xfrm>
                  <a:off x="0" y="0"/>
                  <a:ext cx="1407601" cy="1270000"/>
                  <a:chOff x="0" y="0"/>
                  <a:chExt cx="1407600" cy="1270000"/>
                </a:xfrm>
              </p:grpSpPr>
              <p:sp>
                <p:nvSpPr>
                  <p:cNvPr id="123" name="Oval 106"/>
                  <p:cNvSpPr/>
                  <p:nvPr/>
                </p:nvSpPr>
                <p:spPr>
                  <a:xfrm>
                    <a:off x="1152000" y="482183"/>
                    <a:ext cx="255601" cy="255601"/>
                  </a:xfrm>
                  <a:prstGeom prst="ellipse">
                    <a:avLst/>
                  </a:prstGeom>
                  <a:solidFill>
                    <a:srgbClr val="20C4F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24" name="TextBox 107"/>
                  <p:cNvSpPr/>
                  <p:nvPr/>
                </p:nvSpPr>
                <p:spPr>
                  <a:xfrm>
                    <a:off x="0" y="0"/>
                    <a:ext cx="1270000" cy="1270000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t">
                    <a:spAutoFit/>
                  </a:bodyPr>
                  <a:lstStyle>
                    <a:lvl1pPr algn="l" defTabSz="2438337">
                      <a:defRPr sz="5600">
                        <a:solidFill>
                          <a:srgbClr val="00004C"/>
                        </a:solidFill>
                        <a:latin typeface="Public Sans Bold"/>
                        <a:ea typeface="Public Sans Bold"/>
                        <a:cs typeface="Public Sans Bold"/>
                        <a:sym typeface="Public Sans Bold"/>
                      </a:defRPr>
                    </a:lvl1pPr>
                  </a:lstStyle>
                  <a:p>
                    <a:r>
                      <a:t>01</a:t>
                    </a:r>
                  </a:p>
                </p:txBody>
              </p:sp>
            </p:grpSp>
          </p:grpSp>
        </p:grpSp>
        <p:grpSp>
          <p:nvGrpSpPr>
            <p:cNvPr id="134" name="Group 4"/>
            <p:cNvGrpSpPr/>
            <p:nvPr/>
          </p:nvGrpSpPr>
          <p:grpSpPr>
            <a:xfrm>
              <a:off x="-1" y="2844799"/>
              <a:ext cx="8128004" cy="2844801"/>
              <a:chOff x="0" y="0"/>
              <a:chExt cx="8128002" cy="2844800"/>
            </a:xfrm>
          </p:grpSpPr>
          <p:sp>
            <p:nvSpPr>
              <p:cNvPr id="128" name="Rectangle"/>
              <p:cNvSpPr/>
              <p:nvPr/>
            </p:nvSpPr>
            <p:spPr>
              <a:xfrm>
                <a:off x="-1" y="-1"/>
                <a:ext cx="8128004" cy="284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33" name="Group 103"/>
              <p:cNvGrpSpPr/>
              <p:nvPr/>
            </p:nvGrpSpPr>
            <p:grpSpPr>
              <a:xfrm>
                <a:off x="1861200" y="309523"/>
                <a:ext cx="5842801" cy="1270001"/>
                <a:chOff x="0" y="0"/>
                <a:chExt cx="5842800" cy="1270000"/>
              </a:xfrm>
            </p:grpSpPr>
            <p:sp>
              <p:nvSpPr>
                <p:cNvPr id="129" name="TextBox 104"/>
                <p:cNvSpPr/>
                <p:nvPr/>
              </p:nvSpPr>
              <p:spPr>
                <a:xfrm>
                  <a:off x="0" y="964368"/>
                  <a:ext cx="584280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 defTabSz="2438337">
                    <a:defRPr sz="4000">
                      <a:solidFill>
                        <a:srgbClr val="00004C"/>
                      </a:solidFill>
                      <a:latin typeface="Public Sans Bold"/>
                      <a:ea typeface="Public Sans Bold"/>
                      <a:cs typeface="Public Sans Bold"/>
                      <a:sym typeface="Public Sans Bold"/>
                    </a:defRPr>
                  </a:lvl1pPr>
                </a:lstStyle>
                <a:p>
                  <a:r>
                    <a:t>Author’s Needs and Expectations</a:t>
                  </a:r>
                </a:p>
              </p:txBody>
            </p:sp>
            <p:grpSp>
              <p:nvGrpSpPr>
                <p:cNvPr id="132" name="Group 105"/>
                <p:cNvGrpSpPr/>
                <p:nvPr/>
              </p:nvGrpSpPr>
              <p:grpSpPr>
                <a:xfrm>
                  <a:off x="0" y="0"/>
                  <a:ext cx="1407601" cy="1270000"/>
                  <a:chOff x="0" y="0"/>
                  <a:chExt cx="1407600" cy="1270000"/>
                </a:xfrm>
              </p:grpSpPr>
              <p:sp>
                <p:nvSpPr>
                  <p:cNvPr id="130" name="Oval 106"/>
                  <p:cNvSpPr/>
                  <p:nvPr/>
                </p:nvSpPr>
                <p:spPr>
                  <a:xfrm>
                    <a:off x="1152000" y="482183"/>
                    <a:ext cx="255601" cy="255601"/>
                  </a:xfrm>
                  <a:prstGeom prst="ellipse">
                    <a:avLst/>
                  </a:prstGeom>
                  <a:solidFill>
                    <a:srgbClr val="20C4F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31" name="TextBox 107"/>
                  <p:cNvSpPr/>
                  <p:nvPr/>
                </p:nvSpPr>
                <p:spPr>
                  <a:xfrm>
                    <a:off x="0" y="0"/>
                    <a:ext cx="1270000" cy="1270000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t">
                    <a:spAutoFit/>
                  </a:bodyPr>
                  <a:lstStyle>
                    <a:lvl1pPr algn="l" defTabSz="2438337">
                      <a:defRPr sz="5600">
                        <a:solidFill>
                          <a:srgbClr val="00004C"/>
                        </a:solidFill>
                        <a:latin typeface="Public Sans Bold"/>
                        <a:ea typeface="Public Sans Bold"/>
                        <a:cs typeface="Public Sans Bold"/>
                        <a:sym typeface="Public Sans Bold"/>
                      </a:defRPr>
                    </a:lvl1pPr>
                  </a:lstStyle>
                  <a:p>
                    <a:r>
                      <a:t>02</a:t>
                    </a:r>
                  </a:p>
                </p:txBody>
              </p:sp>
            </p:grpSp>
          </p:grpSp>
        </p:grpSp>
        <p:grpSp>
          <p:nvGrpSpPr>
            <p:cNvPr id="141" name="Group 4"/>
            <p:cNvGrpSpPr/>
            <p:nvPr/>
          </p:nvGrpSpPr>
          <p:grpSpPr>
            <a:xfrm>
              <a:off x="-1" y="5689599"/>
              <a:ext cx="8128004" cy="2844801"/>
              <a:chOff x="0" y="0"/>
              <a:chExt cx="8128002" cy="2844800"/>
            </a:xfrm>
          </p:grpSpPr>
          <p:sp>
            <p:nvSpPr>
              <p:cNvPr id="135" name="Rectangle"/>
              <p:cNvSpPr/>
              <p:nvPr/>
            </p:nvSpPr>
            <p:spPr>
              <a:xfrm>
                <a:off x="-1" y="-1"/>
                <a:ext cx="8128004" cy="284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40" name="Group 103"/>
              <p:cNvGrpSpPr/>
              <p:nvPr/>
            </p:nvGrpSpPr>
            <p:grpSpPr>
              <a:xfrm>
                <a:off x="1861200" y="309523"/>
                <a:ext cx="5842801" cy="1270001"/>
                <a:chOff x="0" y="0"/>
                <a:chExt cx="5842800" cy="1270000"/>
              </a:xfrm>
            </p:grpSpPr>
            <p:sp>
              <p:nvSpPr>
                <p:cNvPr id="136" name="TextBox 104"/>
                <p:cNvSpPr/>
                <p:nvPr/>
              </p:nvSpPr>
              <p:spPr>
                <a:xfrm>
                  <a:off x="0" y="964368"/>
                  <a:ext cx="584280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l" defTabSz="2438337">
                    <a:defRPr sz="4000">
                      <a:solidFill>
                        <a:srgbClr val="00004C"/>
                      </a:solidFill>
                      <a:latin typeface="Public Sans Bold"/>
                      <a:ea typeface="Public Sans Bold"/>
                      <a:cs typeface="Public Sans Bold"/>
                      <a:sym typeface="Public Sans Bold"/>
                    </a:defRPr>
                  </a:pPr>
                  <a:r>
                    <a:t>Tips for Better</a:t>
                  </a:r>
                </a:p>
                <a:p>
                  <a:pPr algn="l" defTabSz="2438337">
                    <a:defRPr sz="4000">
                      <a:solidFill>
                        <a:srgbClr val="00004C"/>
                      </a:solidFill>
                      <a:latin typeface="Public Sans Bold"/>
                      <a:ea typeface="Public Sans Bold"/>
                      <a:cs typeface="Public Sans Bold"/>
                      <a:sym typeface="Public Sans Bold"/>
                    </a:defRPr>
                  </a:pPr>
                  <a:r>
                    <a:t>Author Experiences</a:t>
                  </a:r>
                </a:p>
              </p:txBody>
            </p:sp>
            <p:grpSp>
              <p:nvGrpSpPr>
                <p:cNvPr id="139" name="Group 105"/>
                <p:cNvGrpSpPr/>
                <p:nvPr/>
              </p:nvGrpSpPr>
              <p:grpSpPr>
                <a:xfrm>
                  <a:off x="0" y="0"/>
                  <a:ext cx="1407601" cy="1270000"/>
                  <a:chOff x="0" y="0"/>
                  <a:chExt cx="1407600" cy="1270000"/>
                </a:xfrm>
              </p:grpSpPr>
              <p:sp>
                <p:nvSpPr>
                  <p:cNvPr id="137" name="Oval 106"/>
                  <p:cNvSpPr/>
                  <p:nvPr/>
                </p:nvSpPr>
                <p:spPr>
                  <a:xfrm>
                    <a:off x="1152000" y="482183"/>
                    <a:ext cx="255601" cy="255601"/>
                  </a:xfrm>
                  <a:prstGeom prst="ellipse">
                    <a:avLst/>
                  </a:prstGeom>
                  <a:solidFill>
                    <a:srgbClr val="20C4F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38" name="TextBox 107"/>
                  <p:cNvSpPr/>
                  <p:nvPr/>
                </p:nvSpPr>
                <p:spPr>
                  <a:xfrm>
                    <a:off x="0" y="0"/>
                    <a:ext cx="1270000" cy="1270000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t">
                    <a:spAutoFit/>
                  </a:bodyPr>
                  <a:lstStyle>
                    <a:lvl1pPr algn="l" defTabSz="2438337">
                      <a:defRPr sz="5600">
                        <a:solidFill>
                          <a:srgbClr val="00004C"/>
                        </a:solidFill>
                        <a:latin typeface="Public Sans Bold"/>
                        <a:ea typeface="Public Sans Bold"/>
                        <a:cs typeface="Public Sans Bold"/>
                        <a:sym typeface="Public Sans Bold"/>
                      </a:defRPr>
                    </a:lvl1pPr>
                  </a:lstStyle>
                  <a:p>
                    <a:r>
                      <a:t>03</a:t>
                    </a:r>
                  </a:p>
                </p:txBody>
              </p:sp>
            </p:grpSp>
          </p:grpSp>
        </p:grpSp>
      </p:grpSp>
      <p:sp>
        <p:nvSpPr>
          <p:cNvPr id="143" name="TextBox 1"/>
          <p:cNvSpPr txBox="1"/>
          <p:nvPr/>
        </p:nvSpPr>
        <p:spPr>
          <a:xfrm>
            <a:off x="881999" y="1176590"/>
            <a:ext cx="421980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2438337">
              <a:defRPr sz="88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Agenda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1"/>
          <p:cNvSpPr txBox="1"/>
          <p:nvPr/>
        </p:nvSpPr>
        <p:spPr>
          <a:xfrm>
            <a:off x="882000" y="1176589"/>
            <a:ext cx="55258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Today’s Authors</a:t>
            </a:r>
          </a:p>
        </p:txBody>
      </p:sp>
      <p:sp>
        <p:nvSpPr>
          <p:cNvPr id="146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07930" y="12734230"/>
            <a:ext cx="299772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7" name="Dictum non consectetur a erat nam at. Tortor at risus viverra adipiscing at in tellus."/>
          <p:cNvSpPr txBox="1"/>
          <p:nvPr/>
        </p:nvSpPr>
        <p:spPr>
          <a:xfrm>
            <a:off x="6992576" y="10953750"/>
            <a:ext cx="1046094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600" spc="-64">
                <a:solidFill>
                  <a:srgbClr val="00004C"/>
                </a:solidFill>
                <a:latin typeface="Public Sans Thin Italic Italic"/>
                <a:ea typeface="Public Sans Thin Italic Italic"/>
                <a:cs typeface="Public Sans Thin Italic Italic"/>
                <a:sym typeface="Public Sans Thin Italic Italic"/>
              </a:defRPr>
            </a:lvl1pPr>
          </a:lstStyle>
          <a:p>
            <a:r>
              <a:t>What can we learn from these?</a:t>
            </a:r>
          </a:p>
        </p:txBody>
      </p:sp>
      <p:sp>
        <p:nvSpPr>
          <p:cNvPr id="148" name="Entertainment platforms"/>
          <p:cNvSpPr txBox="1"/>
          <p:nvPr/>
        </p:nvSpPr>
        <p:spPr>
          <a:xfrm>
            <a:off x="17206073" y="2838450"/>
            <a:ext cx="4729583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Entertainment platforms</a:t>
            </a:r>
          </a:p>
        </p:txBody>
      </p:sp>
      <p:sp>
        <p:nvSpPr>
          <p:cNvPr id="149" name="Social media"/>
          <p:cNvSpPr txBox="1"/>
          <p:nvPr/>
        </p:nvSpPr>
        <p:spPr>
          <a:xfrm>
            <a:off x="3193330" y="2838450"/>
            <a:ext cx="2534007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Social media</a:t>
            </a:r>
          </a:p>
        </p:txBody>
      </p:sp>
      <p:sp>
        <p:nvSpPr>
          <p:cNvPr id="150" name="Online stores"/>
          <p:cNvSpPr txBox="1"/>
          <p:nvPr/>
        </p:nvSpPr>
        <p:spPr>
          <a:xfrm>
            <a:off x="10878112" y="2838450"/>
            <a:ext cx="260289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Online stores</a:t>
            </a:r>
          </a:p>
        </p:txBody>
      </p:sp>
      <p:sp>
        <p:nvSpPr>
          <p:cNvPr id="151" name="Rectangle"/>
          <p:cNvSpPr/>
          <p:nvPr/>
        </p:nvSpPr>
        <p:spPr>
          <a:xfrm>
            <a:off x="-12444" y="3663950"/>
            <a:ext cx="24384003" cy="6781800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2" name="Rectangle"/>
          <p:cNvSpPr/>
          <p:nvPr/>
        </p:nvSpPr>
        <p:spPr>
          <a:xfrm>
            <a:off x="-1" y="3663950"/>
            <a:ext cx="24384003" cy="4508500"/>
          </a:xfrm>
          <a:prstGeom prst="rect">
            <a:avLst/>
          </a:prstGeom>
          <a:solidFill>
            <a:srgbClr val="2020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56" name="Group"/>
          <p:cNvGrpSpPr/>
          <p:nvPr/>
        </p:nvGrpSpPr>
        <p:grpSpPr>
          <a:xfrm>
            <a:off x="16402502" y="3922076"/>
            <a:ext cx="6336724" cy="3987802"/>
            <a:chOff x="0" y="0"/>
            <a:chExt cx="6336722" cy="3987800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700" y="0"/>
              <a:ext cx="6324023" cy="355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6" y="0"/>
                  </a:moveTo>
                  <a:cubicBezTo>
                    <a:pt x="506" y="0"/>
                    <a:pt x="380" y="0"/>
                    <a:pt x="296" y="63"/>
                  </a:cubicBezTo>
                  <a:cubicBezTo>
                    <a:pt x="174" y="141"/>
                    <a:pt x="79" y="310"/>
                    <a:pt x="35" y="526"/>
                  </a:cubicBezTo>
                  <a:cubicBezTo>
                    <a:pt x="0" y="675"/>
                    <a:pt x="0" y="899"/>
                    <a:pt x="0" y="1273"/>
                  </a:cubicBezTo>
                  <a:lnTo>
                    <a:pt x="0" y="20327"/>
                  </a:lnTo>
                  <a:cubicBezTo>
                    <a:pt x="0" y="20701"/>
                    <a:pt x="0" y="20925"/>
                    <a:pt x="35" y="21074"/>
                  </a:cubicBezTo>
                  <a:cubicBezTo>
                    <a:pt x="79" y="21290"/>
                    <a:pt x="174" y="21459"/>
                    <a:pt x="296" y="21537"/>
                  </a:cubicBezTo>
                  <a:cubicBezTo>
                    <a:pt x="380" y="21600"/>
                    <a:pt x="506" y="21600"/>
                    <a:pt x="716" y="21600"/>
                  </a:cubicBezTo>
                  <a:lnTo>
                    <a:pt x="20883" y="21600"/>
                  </a:lnTo>
                  <a:cubicBezTo>
                    <a:pt x="21093" y="21600"/>
                    <a:pt x="21219" y="21600"/>
                    <a:pt x="21303" y="21537"/>
                  </a:cubicBezTo>
                  <a:cubicBezTo>
                    <a:pt x="21424" y="21459"/>
                    <a:pt x="21521" y="21290"/>
                    <a:pt x="21565" y="21074"/>
                  </a:cubicBezTo>
                  <a:cubicBezTo>
                    <a:pt x="21600" y="20925"/>
                    <a:pt x="21600" y="20701"/>
                    <a:pt x="21600" y="20327"/>
                  </a:cubicBezTo>
                  <a:lnTo>
                    <a:pt x="21600" y="1273"/>
                  </a:lnTo>
                  <a:cubicBezTo>
                    <a:pt x="21600" y="899"/>
                    <a:pt x="21600" y="675"/>
                    <a:pt x="21565" y="526"/>
                  </a:cubicBezTo>
                  <a:cubicBezTo>
                    <a:pt x="21521" y="310"/>
                    <a:pt x="21424" y="141"/>
                    <a:pt x="21303" y="63"/>
                  </a:cubicBezTo>
                  <a:cubicBezTo>
                    <a:pt x="21219" y="0"/>
                    <a:pt x="21093" y="0"/>
                    <a:pt x="20883" y="0"/>
                  </a:cubicBezTo>
                  <a:lnTo>
                    <a:pt x="71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4" name="Netflix - Streaming Service"/>
            <p:cNvSpPr txBox="1"/>
            <p:nvPr/>
          </p:nvSpPr>
          <p:spPr>
            <a:xfrm>
              <a:off x="0" y="3644900"/>
              <a:ext cx="2619757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Netflix - Streaming Service</a:t>
              </a:r>
            </a:p>
          </p:txBody>
        </p:sp>
        <p:sp>
          <p:nvSpPr>
            <p:cNvPr id="155" name="Netflix"/>
            <p:cNvSpPr txBox="1"/>
            <p:nvPr/>
          </p:nvSpPr>
          <p:spPr>
            <a:xfrm>
              <a:off x="2619756" y="3644899"/>
              <a:ext cx="75356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Netflix</a:t>
              </a:r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16776863" y="8578849"/>
            <a:ext cx="6350001" cy="2559051"/>
            <a:chOff x="0" y="0"/>
            <a:chExt cx="6350000" cy="2559050"/>
          </a:xfrm>
        </p:grpSpPr>
        <p:grpSp>
          <p:nvGrpSpPr>
            <p:cNvPr id="159" name="Group"/>
            <p:cNvGrpSpPr/>
            <p:nvPr/>
          </p:nvGrpSpPr>
          <p:grpSpPr>
            <a:xfrm>
              <a:off x="-1" y="0"/>
              <a:ext cx="1778002" cy="2559051"/>
              <a:chOff x="0" y="0"/>
              <a:chExt cx="1778000" cy="2559049"/>
            </a:xfrm>
          </p:grpSpPr>
          <p:pic>
            <p:nvPicPr>
              <p:cNvPr id="157" name="Netflix.png" descr="Netflix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8" name="Netflix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Netflix</a:t>
                </a:r>
              </a:p>
            </p:txBody>
          </p:sp>
        </p:grpSp>
        <p:grpSp>
          <p:nvGrpSpPr>
            <p:cNvPr id="162" name="Group"/>
            <p:cNvGrpSpPr/>
            <p:nvPr/>
          </p:nvGrpSpPr>
          <p:grpSpPr>
            <a:xfrm>
              <a:off x="1524000" y="0"/>
              <a:ext cx="1778001" cy="2559051"/>
              <a:chOff x="0" y="0"/>
              <a:chExt cx="1778000" cy="2559049"/>
            </a:xfrm>
          </p:grpSpPr>
          <p:pic>
            <p:nvPicPr>
              <p:cNvPr id="160" name="Spotify.png" descr="Spotify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-1" y="0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1" name="Spotify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Spotify</a:t>
                </a:r>
              </a:p>
            </p:txBody>
          </p:sp>
        </p:grpSp>
        <p:grpSp>
          <p:nvGrpSpPr>
            <p:cNvPr id="165" name="Group"/>
            <p:cNvGrpSpPr/>
            <p:nvPr/>
          </p:nvGrpSpPr>
          <p:grpSpPr>
            <a:xfrm>
              <a:off x="3048000" y="0"/>
              <a:ext cx="1778001" cy="2559050"/>
              <a:chOff x="0" y="0"/>
              <a:chExt cx="1777999" cy="2559050"/>
            </a:xfrm>
          </p:grpSpPr>
          <p:pic>
            <p:nvPicPr>
              <p:cNvPr id="163" name="Youtube.png" descr="Youtub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4" name="YouTube"/>
              <p:cNvSpPr/>
              <p:nvPr/>
            </p:nvSpPr>
            <p:spPr>
              <a:xfrm>
                <a:off x="507999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YouTube</a:t>
                </a:r>
              </a:p>
            </p:txBody>
          </p:sp>
        </p:grpSp>
        <p:grpSp>
          <p:nvGrpSpPr>
            <p:cNvPr id="168" name="Group"/>
            <p:cNvGrpSpPr/>
            <p:nvPr/>
          </p:nvGrpSpPr>
          <p:grpSpPr>
            <a:xfrm>
              <a:off x="4572000" y="5521"/>
              <a:ext cx="1778001" cy="2553530"/>
              <a:chOff x="0" y="0"/>
              <a:chExt cx="1778000" cy="2553528"/>
            </a:xfrm>
          </p:grpSpPr>
          <p:pic>
            <p:nvPicPr>
              <p:cNvPr id="166" name="Hulu.png" descr="Hulu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7" name="Hulu"/>
              <p:cNvSpPr/>
              <p:nvPr/>
            </p:nvSpPr>
            <p:spPr>
              <a:xfrm>
                <a:off x="508000" y="128352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Hulu</a:t>
                </a:r>
              </a:p>
            </p:txBody>
          </p:sp>
        </p:grpSp>
      </p:grpSp>
      <p:grpSp>
        <p:nvGrpSpPr>
          <p:cNvPr id="177" name="Group"/>
          <p:cNvGrpSpPr/>
          <p:nvPr/>
        </p:nvGrpSpPr>
        <p:grpSpPr>
          <a:xfrm>
            <a:off x="939170" y="3909376"/>
            <a:ext cx="7042327" cy="4000502"/>
            <a:chOff x="0" y="0"/>
            <a:chExt cx="7042326" cy="4000500"/>
          </a:xfrm>
        </p:grpSpPr>
        <p:sp>
          <p:nvSpPr>
            <p:cNvPr id="170" name="Instagram - Photo &amp; Video Sharing Service"/>
            <p:cNvSpPr txBox="1"/>
            <p:nvPr/>
          </p:nvSpPr>
          <p:spPr>
            <a:xfrm>
              <a:off x="0" y="3657600"/>
              <a:ext cx="406064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Instagram - Photo &amp; Video Sharing Service</a:t>
              </a:r>
            </a:p>
          </p:txBody>
        </p:sp>
        <p:sp>
          <p:nvSpPr>
            <p:cNvPr id="171" name="Instagram"/>
            <p:cNvSpPr txBox="1"/>
            <p:nvPr/>
          </p:nvSpPr>
          <p:spPr>
            <a:xfrm>
              <a:off x="4060647" y="3657600"/>
              <a:ext cx="1069645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Instagram</a:t>
              </a:r>
            </a:p>
          </p:txBody>
        </p:sp>
        <p:grpSp>
          <p:nvGrpSpPr>
            <p:cNvPr id="176" name="Group"/>
            <p:cNvGrpSpPr/>
            <p:nvPr/>
          </p:nvGrpSpPr>
          <p:grpSpPr>
            <a:xfrm>
              <a:off x="-1" y="0"/>
              <a:ext cx="7042328" cy="3556000"/>
              <a:chOff x="0" y="0"/>
              <a:chExt cx="7042326" cy="3556000"/>
            </a:xfrm>
          </p:grpSpPr>
          <p:pic>
            <p:nvPicPr>
              <p:cNvPr id="172" name="Image" descr="Image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0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97333" y="0"/>
                <a:ext cx="1646298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98637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96030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0" name="Group"/>
          <p:cNvGrpSpPr/>
          <p:nvPr/>
        </p:nvGrpSpPr>
        <p:grpSpPr>
          <a:xfrm>
            <a:off x="1652922" y="8578849"/>
            <a:ext cx="5614823" cy="1460501"/>
            <a:chOff x="0" y="0"/>
            <a:chExt cx="5614822" cy="1460500"/>
          </a:xfrm>
        </p:grpSpPr>
        <p:grpSp>
          <p:nvGrpSpPr>
            <p:cNvPr id="180" name="Group"/>
            <p:cNvGrpSpPr/>
            <p:nvPr/>
          </p:nvGrpSpPr>
          <p:grpSpPr>
            <a:xfrm>
              <a:off x="0" y="-1"/>
              <a:ext cx="1069645" cy="1460501"/>
              <a:chOff x="0" y="0"/>
              <a:chExt cx="1069644" cy="1460499"/>
            </a:xfrm>
          </p:grpSpPr>
          <p:pic>
            <p:nvPicPr>
              <p:cNvPr id="178" name="Instagram.png" descr="Instagram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22" y="0"/>
                <a:ext cx="1016001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9" name="Instagram"/>
              <p:cNvSpPr txBox="1"/>
              <p:nvPr/>
            </p:nvSpPr>
            <p:spPr>
              <a:xfrm>
                <a:off x="0" y="1117599"/>
                <a:ext cx="106964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Instagram</a:t>
                </a:r>
              </a:p>
            </p:txBody>
          </p:sp>
        </p:grpSp>
        <p:grpSp>
          <p:nvGrpSpPr>
            <p:cNvPr id="183" name="Group"/>
            <p:cNvGrpSpPr/>
            <p:nvPr/>
          </p:nvGrpSpPr>
          <p:grpSpPr>
            <a:xfrm>
              <a:off x="1550822" y="-1"/>
              <a:ext cx="1016001" cy="1460501"/>
              <a:chOff x="0" y="0"/>
              <a:chExt cx="1016000" cy="1460499"/>
            </a:xfrm>
          </p:grpSpPr>
          <p:pic>
            <p:nvPicPr>
              <p:cNvPr id="181" name="Tik Tok.png" descr="Tik Tok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2" name="TikTok"/>
              <p:cNvSpPr txBox="1"/>
              <p:nvPr/>
            </p:nvSpPr>
            <p:spPr>
              <a:xfrm>
                <a:off x="139954" y="1117599"/>
                <a:ext cx="736093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TikTok</a:t>
                </a:r>
              </a:p>
            </p:txBody>
          </p:sp>
        </p:grpSp>
        <p:grpSp>
          <p:nvGrpSpPr>
            <p:cNvPr id="186" name="Group"/>
            <p:cNvGrpSpPr/>
            <p:nvPr/>
          </p:nvGrpSpPr>
          <p:grpSpPr>
            <a:xfrm>
              <a:off x="3074822" y="-1"/>
              <a:ext cx="1016001" cy="1460501"/>
              <a:chOff x="0" y="0"/>
              <a:chExt cx="1016000" cy="1460499"/>
            </a:xfrm>
          </p:grpSpPr>
          <p:pic>
            <p:nvPicPr>
              <p:cNvPr id="184" name="X.png" descr="X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5" name="X"/>
              <p:cNvSpPr txBox="1"/>
              <p:nvPr/>
            </p:nvSpPr>
            <p:spPr>
              <a:xfrm>
                <a:off x="380949" y="1117599"/>
                <a:ext cx="25410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X</a:t>
                </a:r>
              </a:p>
            </p:txBody>
          </p:sp>
        </p:grpSp>
        <p:grpSp>
          <p:nvGrpSpPr>
            <p:cNvPr id="189" name="Group"/>
            <p:cNvGrpSpPr/>
            <p:nvPr/>
          </p:nvGrpSpPr>
          <p:grpSpPr>
            <a:xfrm>
              <a:off x="4598822" y="-1"/>
              <a:ext cx="1016001" cy="1460501"/>
              <a:chOff x="0" y="0"/>
              <a:chExt cx="1016000" cy="1460499"/>
            </a:xfrm>
          </p:grpSpPr>
          <p:pic>
            <p:nvPicPr>
              <p:cNvPr id="187" name="Snapchat.png" descr="Snapchat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016000" cy="10270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8" name="Snapchat"/>
              <p:cNvSpPr txBox="1"/>
              <p:nvPr/>
            </p:nvSpPr>
            <p:spPr>
              <a:xfrm>
                <a:off x="1117" y="1117599"/>
                <a:ext cx="101376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Snapchat</a:t>
                </a:r>
              </a:p>
            </p:txBody>
          </p:sp>
        </p:grpSp>
      </p:grpSp>
      <p:grpSp>
        <p:nvGrpSpPr>
          <p:cNvPr id="196" name="Group"/>
          <p:cNvGrpSpPr/>
          <p:nvPr/>
        </p:nvGrpSpPr>
        <p:grpSpPr>
          <a:xfrm>
            <a:off x="8997496" y="3909376"/>
            <a:ext cx="6388895" cy="4000501"/>
            <a:chOff x="0" y="0"/>
            <a:chExt cx="6388893" cy="4000499"/>
          </a:xfrm>
        </p:grpSpPr>
        <p:sp>
          <p:nvSpPr>
            <p:cNvPr id="191" name="Divide - Store"/>
            <p:cNvSpPr txBox="1"/>
            <p:nvPr/>
          </p:nvSpPr>
          <p:spPr>
            <a:xfrm>
              <a:off x="0" y="3657599"/>
              <a:ext cx="132903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Divide - Store</a:t>
              </a:r>
            </a:p>
          </p:txBody>
        </p:sp>
        <p:sp>
          <p:nvSpPr>
            <p:cNvPr id="192" name="Rusland Siiz"/>
            <p:cNvSpPr txBox="1"/>
            <p:nvPr/>
          </p:nvSpPr>
          <p:spPr>
            <a:xfrm>
              <a:off x="1329029" y="3657599"/>
              <a:ext cx="126725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Rusland Siiz</a:t>
              </a:r>
            </a:p>
          </p:txBody>
        </p:sp>
        <p:grpSp>
          <p:nvGrpSpPr>
            <p:cNvPr id="195" name="Group"/>
            <p:cNvGrpSpPr/>
            <p:nvPr/>
          </p:nvGrpSpPr>
          <p:grpSpPr>
            <a:xfrm>
              <a:off x="0" y="0"/>
              <a:ext cx="6388894" cy="3556001"/>
              <a:chOff x="0" y="0"/>
              <a:chExt cx="6388893" cy="3556000"/>
            </a:xfrm>
          </p:grpSpPr>
          <p:pic>
            <p:nvPicPr>
              <p:cNvPr id="193" name="Women's New In Clothes  ZARA Denmark.png" descr="Women's New In Clothes  ZARA Denmark.png"/>
              <p:cNvPicPr>
                <a:picLocks noChangeAspect="1"/>
              </p:cNvPicPr>
              <p:nvPr/>
            </p:nvPicPr>
            <p:blipFill>
              <a:blip r:embed="rId15"/>
              <a:srcRect r="6"/>
              <a:stretch>
                <a:fillRect/>
              </a:stretch>
            </p:blipFill>
            <p:spPr>
              <a:xfrm>
                <a:off x="4745831" y="0"/>
                <a:ext cx="1643063" cy="355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9" extrusionOk="0">
                    <a:moveTo>
                      <a:pt x="2786" y="0"/>
                    </a:moveTo>
                    <a:cubicBezTo>
                      <a:pt x="1969" y="0"/>
                      <a:pt x="1474" y="0"/>
                      <a:pt x="1147" y="63"/>
                    </a:cubicBezTo>
                    <a:cubicBezTo>
                      <a:pt x="677" y="142"/>
                      <a:pt x="307" y="313"/>
                      <a:pt x="135" y="531"/>
                    </a:cubicBezTo>
                    <a:cubicBezTo>
                      <a:pt x="-1" y="682"/>
                      <a:pt x="0" y="910"/>
                      <a:pt x="0" y="1288"/>
                    </a:cubicBezTo>
                    <a:lnTo>
                      <a:pt x="0" y="20312"/>
                    </a:lnTo>
                    <a:cubicBezTo>
                      <a:pt x="0" y="20690"/>
                      <a:pt x="-1" y="20918"/>
                      <a:pt x="135" y="21069"/>
                    </a:cubicBezTo>
                    <a:cubicBezTo>
                      <a:pt x="307" y="21287"/>
                      <a:pt x="677" y="21458"/>
                      <a:pt x="1147" y="21537"/>
                    </a:cubicBezTo>
                    <a:cubicBezTo>
                      <a:pt x="1474" y="21600"/>
                      <a:pt x="1969" y="21600"/>
                      <a:pt x="2786" y="21600"/>
                    </a:cubicBezTo>
                    <a:lnTo>
                      <a:pt x="18818" y="21600"/>
                    </a:lnTo>
                    <a:cubicBezTo>
                      <a:pt x="19634" y="21600"/>
                      <a:pt x="20124" y="21600"/>
                      <a:pt x="20451" y="21537"/>
                    </a:cubicBezTo>
                    <a:cubicBezTo>
                      <a:pt x="20921" y="21458"/>
                      <a:pt x="21291" y="21287"/>
                      <a:pt x="21463" y="21069"/>
                    </a:cubicBezTo>
                    <a:cubicBezTo>
                      <a:pt x="21599" y="20918"/>
                      <a:pt x="21598" y="20690"/>
                      <a:pt x="21598" y="20312"/>
                    </a:cubicBezTo>
                    <a:lnTo>
                      <a:pt x="21598" y="1288"/>
                    </a:lnTo>
                    <a:cubicBezTo>
                      <a:pt x="21598" y="910"/>
                      <a:pt x="21599" y="682"/>
                      <a:pt x="21463" y="531"/>
                    </a:cubicBezTo>
                    <a:cubicBezTo>
                      <a:pt x="21291" y="313"/>
                      <a:pt x="20921" y="142"/>
                      <a:pt x="20451" y="63"/>
                    </a:cubicBezTo>
                    <a:cubicBezTo>
                      <a:pt x="20124" y="0"/>
                      <a:pt x="19634" y="0"/>
                      <a:pt x="18818" y="0"/>
                    </a:cubicBezTo>
                    <a:lnTo>
                      <a:pt x="278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4" name="Screen Shot 2023-11-30 at 13.29.20.png" descr="Screen Shot 2023-11-30 at 13.29.20.png"/>
              <p:cNvPicPr>
                <a:picLocks noChangeAspect="1"/>
              </p:cNvPicPr>
              <p:nvPr/>
            </p:nvPicPr>
            <p:blipFill>
              <a:blip r:embed="rId16"/>
              <a:srcRect r="2"/>
              <a:stretch>
                <a:fillRect/>
              </a:stretch>
            </p:blipFill>
            <p:spPr>
              <a:xfrm>
                <a:off x="-1" y="0"/>
                <a:ext cx="4593433" cy="355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99" extrusionOk="0">
                    <a:moveTo>
                      <a:pt x="962" y="0"/>
                    </a:moveTo>
                    <a:cubicBezTo>
                      <a:pt x="680" y="0"/>
                      <a:pt x="510" y="-1"/>
                      <a:pt x="397" y="60"/>
                    </a:cubicBezTo>
                    <a:cubicBezTo>
                      <a:pt x="234" y="136"/>
                      <a:pt x="105" y="303"/>
                      <a:pt x="46" y="513"/>
                    </a:cubicBezTo>
                    <a:cubicBezTo>
                      <a:pt x="-1" y="659"/>
                      <a:pt x="0" y="879"/>
                      <a:pt x="0" y="1244"/>
                    </a:cubicBezTo>
                    <a:lnTo>
                      <a:pt x="0" y="20354"/>
                    </a:lnTo>
                    <a:cubicBezTo>
                      <a:pt x="0" y="20719"/>
                      <a:pt x="-1" y="20939"/>
                      <a:pt x="46" y="21085"/>
                    </a:cubicBezTo>
                    <a:cubicBezTo>
                      <a:pt x="105" y="21295"/>
                      <a:pt x="234" y="21462"/>
                      <a:pt x="397" y="21538"/>
                    </a:cubicBezTo>
                    <a:cubicBezTo>
                      <a:pt x="510" y="21599"/>
                      <a:pt x="680" y="21598"/>
                      <a:pt x="962" y="21598"/>
                    </a:cubicBezTo>
                    <a:lnTo>
                      <a:pt x="20637" y="21598"/>
                    </a:lnTo>
                    <a:cubicBezTo>
                      <a:pt x="20920" y="21598"/>
                      <a:pt x="21088" y="21599"/>
                      <a:pt x="21201" y="21538"/>
                    </a:cubicBezTo>
                    <a:cubicBezTo>
                      <a:pt x="21364" y="21462"/>
                      <a:pt x="21493" y="21295"/>
                      <a:pt x="21552" y="21085"/>
                    </a:cubicBezTo>
                    <a:cubicBezTo>
                      <a:pt x="21599" y="20939"/>
                      <a:pt x="21598" y="20719"/>
                      <a:pt x="21598" y="20354"/>
                    </a:cubicBezTo>
                    <a:lnTo>
                      <a:pt x="21598" y="1244"/>
                    </a:lnTo>
                    <a:cubicBezTo>
                      <a:pt x="21598" y="879"/>
                      <a:pt x="21599" y="659"/>
                      <a:pt x="21552" y="513"/>
                    </a:cubicBezTo>
                    <a:cubicBezTo>
                      <a:pt x="21493" y="303"/>
                      <a:pt x="21364" y="136"/>
                      <a:pt x="21201" y="60"/>
                    </a:cubicBezTo>
                    <a:cubicBezTo>
                      <a:pt x="21088" y="-1"/>
                      <a:pt x="20920" y="0"/>
                      <a:pt x="20637" y="0"/>
                    </a:cubicBezTo>
                    <a:lnTo>
                      <a:pt x="962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9" name="Group"/>
          <p:cNvGrpSpPr/>
          <p:nvPr/>
        </p:nvGrpSpPr>
        <p:grpSpPr>
          <a:xfrm>
            <a:off x="9397999" y="8578849"/>
            <a:ext cx="6350001" cy="2559051"/>
            <a:chOff x="0" y="0"/>
            <a:chExt cx="6350000" cy="2559050"/>
          </a:xfrm>
        </p:grpSpPr>
        <p:grpSp>
          <p:nvGrpSpPr>
            <p:cNvPr id="199" name="Group"/>
            <p:cNvGrpSpPr/>
            <p:nvPr/>
          </p:nvGrpSpPr>
          <p:grpSpPr>
            <a:xfrm>
              <a:off x="-1" y="0"/>
              <a:ext cx="1778002" cy="2559051"/>
              <a:chOff x="0" y="0"/>
              <a:chExt cx="1778000" cy="2559049"/>
            </a:xfrm>
          </p:grpSpPr>
          <p:pic>
            <p:nvPicPr>
              <p:cNvPr id="197" name="Amazon.png" descr="Amazon.png"/>
              <p:cNvPicPr>
                <a:picLocks noChangeAspect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8" name="Amazon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Amazon</a:t>
                </a:r>
              </a:p>
            </p:txBody>
          </p:sp>
        </p:grpSp>
        <p:grpSp>
          <p:nvGrpSpPr>
            <p:cNvPr id="202" name="Group"/>
            <p:cNvGrpSpPr/>
            <p:nvPr/>
          </p:nvGrpSpPr>
          <p:grpSpPr>
            <a:xfrm>
              <a:off x="1524000" y="0"/>
              <a:ext cx="1778001" cy="2559050"/>
              <a:chOff x="0" y="0"/>
              <a:chExt cx="1778000" cy="2559050"/>
            </a:xfrm>
          </p:grpSpPr>
          <p:pic>
            <p:nvPicPr>
              <p:cNvPr id="200" name="Etsy.png" descr="Etsy.png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-1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1" name="Etsy"/>
              <p:cNvSpPr/>
              <p:nvPr/>
            </p:nvSpPr>
            <p:spPr>
              <a:xfrm>
                <a:off x="508000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Etsy</a:t>
                </a:r>
              </a:p>
            </p:txBody>
          </p:sp>
        </p:grpSp>
        <p:grpSp>
          <p:nvGrpSpPr>
            <p:cNvPr id="205" name="Group"/>
            <p:cNvGrpSpPr/>
            <p:nvPr/>
          </p:nvGrpSpPr>
          <p:grpSpPr>
            <a:xfrm>
              <a:off x="3048000" y="0"/>
              <a:ext cx="1778001" cy="2559051"/>
              <a:chOff x="0" y="0"/>
              <a:chExt cx="1777999" cy="2559050"/>
            </a:xfrm>
          </p:grpSpPr>
          <p:pic>
            <p:nvPicPr>
              <p:cNvPr id="203" name="Zara.png" descr="Zara.png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4" name="Zara"/>
              <p:cNvSpPr/>
              <p:nvPr/>
            </p:nvSpPr>
            <p:spPr>
              <a:xfrm>
                <a:off x="507999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Zara</a:t>
                </a:r>
              </a:p>
            </p:txBody>
          </p:sp>
        </p:grpSp>
        <p:grpSp>
          <p:nvGrpSpPr>
            <p:cNvPr id="208" name="Group"/>
            <p:cNvGrpSpPr/>
            <p:nvPr/>
          </p:nvGrpSpPr>
          <p:grpSpPr>
            <a:xfrm>
              <a:off x="4572000" y="5521"/>
              <a:ext cx="1778001" cy="2553530"/>
              <a:chOff x="0" y="0"/>
              <a:chExt cx="1777999" cy="2553528"/>
            </a:xfrm>
          </p:grpSpPr>
          <p:pic>
            <p:nvPicPr>
              <p:cNvPr id="206" name="Farfetch.png" descr="Farfetch.png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7" name="Farfetch"/>
              <p:cNvSpPr/>
              <p:nvPr/>
            </p:nvSpPr>
            <p:spPr>
              <a:xfrm>
                <a:off x="507999" y="128352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Farfetch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1"/>
          <p:cNvSpPr txBox="1"/>
          <p:nvPr/>
        </p:nvSpPr>
        <p:spPr>
          <a:xfrm>
            <a:off x="882000" y="1176589"/>
            <a:ext cx="55258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Today’s Authors</a:t>
            </a:r>
          </a:p>
        </p:txBody>
      </p:sp>
      <p:sp>
        <p:nvSpPr>
          <p:cNvPr id="212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04273" y="12734230"/>
            <a:ext cx="303429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13" name="Dictum non consectetur a erat nam at. Tortor at risus viverra adipiscing at in tellus."/>
          <p:cNvSpPr txBox="1"/>
          <p:nvPr/>
        </p:nvSpPr>
        <p:spPr>
          <a:xfrm>
            <a:off x="9530374" y="10953750"/>
            <a:ext cx="5323252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600" spc="-64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Responsiveness</a:t>
            </a:r>
          </a:p>
        </p:txBody>
      </p:sp>
      <p:sp>
        <p:nvSpPr>
          <p:cNvPr id="214" name="Entertainment platforms"/>
          <p:cNvSpPr txBox="1"/>
          <p:nvPr/>
        </p:nvSpPr>
        <p:spPr>
          <a:xfrm>
            <a:off x="17206073" y="2838450"/>
            <a:ext cx="4729583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Entertainment platforms</a:t>
            </a:r>
          </a:p>
        </p:txBody>
      </p:sp>
      <p:sp>
        <p:nvSpPr>
          <p:cNvPr id="215" name="Social media"/>
          <p:cNvSpPr txBox="1"/>
          <p:nvPr/>
        </p:nvSpPr>
        <p:spPr>
          <a:xfrm>
            <a:off x="3193330" y="2838450"/>
            <a:ext cx="2534007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Social media</a:t>
            </a:r>
          </a:p>
        </p:txBody>
      </p:sp>
      <p:sp>
        <p:nvSpPr>
          <p:cNvPr id="216" name="Online stores"/>
          <p:cNvSpPr txBox="1"/>
          <p:nvPr/>
        </p:nvSpPr>
        <p:spPr>
          <a:xfrm>
            <a:off x="10878112" y="2838450"/>
            <a:ext cx="260289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Online stores</a:t>
            </a:r>
          </a:p>
        </p:txBody>
      </p:sp>
      <p:sp>
        <p:nvSpPr>
          <p:cNvPr id="217" name="Rectangle"/>
          <p:cNvSpPr/>
          <p:nvPr/>
        </p:nvSpPr>
        <p:spPr>
          <a:xfrm>
            <a:off x="-12444" y="3663950"/>
            <a:ext cx="24384003" cy="6781800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8" name="Rectangle"/>
          <p:cNvSpPr/>
          <p:nvPr/>
        </p:nvSpPr>
        <p:spPr>
          <a:xfrm>
            <a:off x="-1" y="3663950"/>
            <a:ext cx="24384003" cy="4508500"/>
          </a:xfrm>
          <a:prstGeom prst="rect">
            <a:avLst/>
          </a:prstGeom>
          <a:solidFill>
            <a:srgbClr val="2020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22" name="Group"/>
          <p:cNvGrpSpPr/>
          <p:nvPr/>
        </p:nvGrpSpPr>
        <p:grpSpPr>
          <a:xfrm>
            <a:off x="16402502" y="3922076"/>
            <a:ext cx="6336724" cy="3987802"/>
            <a:chOff x="0" y="0"/>
            <a:chExt cx="6336722" cy="3987800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700" y="0"/>
              <a:ext cx="6324023" cy="355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6" y="0"/>
                  </a:moveTo>
                  <a:cubicBezTo>
                    <a:pt x="506" y="0"/>
                    <a:pt x="380" y="0"/>
                    <a:pt x="296" y="63"/>
                  </a:cubicBezTo>
                  <a:cubicBezTo>
                    <a:pt x="174" y="141"/>
                    <a:pt x="79" y="310"/>
                    <a:pt x="35" y="526"/>
                  </a:cubicBezTo>
                  <a:cubicBezTo>
                    <a:pt x="0" y="675"/>
                    <a:pt x="0" y="899"/>
                    <a:pt x="0" y="1273"/>
                  </a:cubicBezTo>
                  <a:lnTo>
                    <a:pt x="0" y="20327"/>
                  </a:lnTo>
                  <a:cubicBezTo>
                    <a:pt x="0" y="20701"/>
                    <a:pt x="0" y="20925"/>
                    <a:pt x="35" y="21074"/>
                  </a:cubicBezTo>
                  <a:cubicBezTo>
                    <a:pt x="79" y="21290"/>
                    <a:pt x="174" y="21459"/>
                    <a:pt x="296" y="21537"/>
                  </a:cubicBezTo>
                  <a:cubicBezTo>
                    <a:pt x="380" y="21600"/>
                    <a:pt x="506" y="21600"/>
                    <a:pt x="716" y="21600"/>
                  </a:cubicBezTo>
                  <a:lnTo>
                    <a:pt x="20883" y="21600"/>
                  </a:lnTo>
                  <a:cubicBezTo>
                    <a:pt x="21093" y="21600"/>
                    <a:pt x="21219" y="21600"/>
                    <a:pt x="21303" y="21537"/>
                  </a:cubicBezTo>
                  <a:cubicBezTo>
                    <a:pt x="21424" y="21459"/>
                    <a:pt x="21521" y="21290"/>
                    <a:pt x="21565" y="21074"/>
                  </a:cubicBezTo>
                  <a:cubicBezTo>
                    <a:pt x="21600" y="20925"/>
                    <a:pt x="21600" y="20701"/>
                    <a:pt x="21600" y="20327"/>
                  </a:cubicBezTo>
                  <a:lnTo>
                    <a:pt x="21600" y="1273"/>
                  </a:lnTo>
                  <a:cubicBezTo>
                    <a:pt x="21600" y="899"/>
                    <a:pt x="21600" y="675"/>
                    <a:pt x="21565" y="526"/>
                  </a:cubicBezTo>
                  <a:cubicBezTo>
                    <a:pt x="21521" y="310"/>
                    <a:pt x="21424" y="141"/>
                    <a:pt x="21303" y="63"/>
                  </a:cubicBezTo>
                  <a:cubicBezTo>
                    <a:pt x="21219" y="0"/>
                    <a:pt x="21093" y="0"/>
                    <a:pt x="20883" y="0"/>
                  </a:cubicBezTo>
                  <a:lnTo>
                    <a:pt x="71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20" name="Netflix - Streaming Service"/>
            <p:cNvSpPr txBox="1"/>
            <p:nvPr/>
          </p:nvSpPr>
          <p:spPr>
            <a:xfrm>
              <a:off x="0" y="3644900"/>
              <a:ext cx="2619757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Netflix - Streaming Service</a:t>
              </a:r>
            </a:p>
          </p:txBody>
        </p:sp>
        <p:sp>
          <p:nvSpPr>
            <p:cNvPr id="221" name="Netflix"/>
            <p:cNvSpPr txBox="1"/>
            <p:nvPr/>
          </p:nvSpPr>
          <p:spPr>
            <a:xfrm>
              <a:off x="2619756" y="3644899"/>
              <a:ext cx="75356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Netflix</a:t>
              </a:r>
            </a:p>
          </p:txBody>
        </p:sp>
      </p:grpSp>
      <p:grpSp>
        <p:nvGrpSpPr>
          <p:cNvPr id="235" name="Group"/>
          <p:cNvGrpSpPr/>
          <p:nvPr/>
        </p:nvGrpSpPr>
        <p:grpSpPr>
          <a:xfrm>
            <a:off x="16776863" y="8578849"/>
            <a:ext cx="6350001" cy="2559051"/>
            <a:chOff x="0" y="0"/>
            <a:chExt cx="6350000" cy="2559050"/>
          </a:xfrm>
        </p:grpSpPr>
        <p:grpSp>
          <p:nvGrpSpPr>
            <p:cNvPr id="225" name="Group"/>
            <p:cNvGrpSpPr/>
            <p:nvPr/>
          </p:nvGrpSpPr>
          <p:grpSpPr>
            <a:xfrm>
              <a:off x="-1" y="0"/>
              <a:ext cx="1778002" cy="2559051"/>
              <a:chOff x="0" y="0"/>
              <a:chExt cx="1778000" cy="2559049"/>
            </a:xfrm>
          </p:grpSpPr>
          <p:pic>
            <p:nvPicPr>
              <p:cNvPr id="223" name="Netflix.png" descr="Netflix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4" name="Netflix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Netflix</a:t>
                </a:r>
              </a:p>
            </p:txBody>
          </p:sp>
        </p:grpSp>
        <p:grpSp>
          <p:nvGrpSpPr>
            <p:cNvPr id="228" name="Group"/>
            <p:cNvGrpSpPr/>
            <p:nvPr/>
          </p:nvGrpSpPr>
          <p:grpSpPr>
            <a:xfrm>
              <a:off x="1524000" y="0"/>
              <a:ext cx="1778001" cy="2559051"/>
              <a:chOff x="0" y="0"/>
              <a:chExt cx="1778000" cy="2559049"/>
            </a:xfrm>
          </p:grpSpPr>
          <p:pic>
            <p:nvPicPr>
              <p:cNvPr id="226" name="Spotify.png" descr="Spotify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-1" y="0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7" name="Spotify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Spotify</a:t>
                </a:r>
              </a:p>
            </p:txBody>
          </p:sp>
        </p:grpSp>
        <p:grpSp>
          <p:nvGrpSpPr>
            <p:cNvPr id="231" name="Group"/>
            <p:cNvGrpSpPr/>
            <p:nvPr/>
          </p:nvGrpSpPr>
          <p:grpSpPr>
            <a:xfrm>
              <a:off x="3048000" y="0"/>
              <a:ext cx="1778001" cy="2559050"/>
              <a:chOff x="0" y="0"/>
              <a:chExt cx="1777999" cy="2559050"/>
            </a:xfrm>
          </p:grpSpPr>
          <p:pic>
            <p:nvPicPr>
              <p:cNvPr id="229" name="Youtube.png" descr="Youtub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0" name="YouTube"/>
              <p:cNvSpPr/>
              <p:nvPr/>
            </p:nvSpPr>
            <p:spPr>
              <a:xfrm>
                <a:off x="507999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YouTube</a:t>
                </a:r>
              </a:p>
            </p:txBody>
          </p:sp>
        </p:grpSp>
        <p:grpSp>
          <p:nvGrpSpPr>
            <p:cNvPr id="234" name="Group"/>
            <p:cNvGrpSpPr/>
            <p:nvPr/>
          </p:nvGrpSpPr>
          <p:grpSpPr>
            <a:xfrm>
              <a:off x="4572000" y="5521"/>
              <a:ext cx="1778001" cy="2553530"/>
              <a:chOff x="0" y="0"/>
              <a:chExt cx="1778000" cy="2553528"/>
            </a:xfrm>
          </p:grpSpPr>
          <p:pic>
            <p:nvPicPr>
              <p:cNvPr id="232" name="Hulu.png" descr="Hulu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3" name="Hulu"/>
              <p:cNvSpPr/>
              <p:nvPr/>
            </p:nvSpPr>
            <p:spPr>
              <a:xfrm>
                <a:off x="508000" y="128352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Hulu</a:t>
                </a:r>
              </a:p>
            </p:txBody>
          </p:sp>
        </p:grpSp>
      </p:grpSp>
      <p:grpSp>
        <p:nvGrpSpPr>
          <p:cNvPr id="243" name="Group"/>
          <p:cNvGrpSpPr/>
          <p:nvPr/>
        </p:nvGrpSpPr>
        <p:grpSpPr>
          <a:xfrm>
            <a:off x="939170" y="3909376"/>
            <a:ext cx="7042327" cy="4000502"/>
            <a:chOff x="0" y="0"/>
            <a:chExt cx="7042326" cy="4000500"/>
          </a:xfrm>
        </p:grpSpPr>
        <p:sp>
          <p:nvSpPr>
            <p:cNvPr id="236" name="Instagram - Photo &amp; Video Sharing Service"/>
            <p:cNvSpPr txBox="1"/>
            <p:nvPr/>
          </p:nvSpPr>
          <p:spPr>
            <a:xfrm>
              <a:off x="0" y="3657600"/>
              <a:ext cx="406064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Instagram - Photo &amp; Video Sharing Service</a:t>
              </a:r>
            </a:p>
          </p:txBody>
        </p:sp>
        <p:sp>
          <p:nvSpPr>
            <p:cNvPr id="237" name="Instagram"/>
            <p:cNvSpPr txBox="1"/>
            <p:nvPr/>
          </p:nvSpPr>
          <p:spPr>
            <a:xfrm>
              <a:off x="4060647" y="3657600"/>
              <a:ext cx="1069645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Instagram</a:t>
              </a:r>
            </a:p>
          </p:txBody>
        </p:sp>
        <p:grpSp>
          <p:nvGrpSpPr>
            <p:cNvPr id="242" name="Group"/>
            <p:cNvGrpSpPr/>
            <p:nvPr/>
          </p:nvGrpSpPr>
          <p:grpSpPr>
            <a:xfrm>
              <a:off x="-1" y="0"/>
              <a:ext cx="7042328" cy="3556000"/>
              <a:chOff x="0" y="0"/>
              <a:chExt cx="7042326" cy="3556000"/>
            </a:xfrm>
          </p:grpSpPr>
          <p:pic>
            <p:nvPicPr>
              <p:cNvPr id="238" name="Image" descr="Image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0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9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97333" y="0"/>
                <a:ext cx="1646298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0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98637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1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96030" y="0"/>
                <a:ext cx="1646297" cy="355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56" name="Group"/>
          <p:cNvGrpSpPr/>
          <p:nvPr/>
        </p:nvGrpSpPr>
        <p:grpSpPr>
          <a:xfrm>
            <a:off x="1652922" y="8578849"/>
            <a:ext cx="5614823" cy="1460501"/>
            <a:chOff x="0" y="0"/>
            <a:chExt cx="5614822" cy="1460500"/>
          </a:xfrm>
        </p:grpSpPr>
        <p:grpSp>
          <p:nvGrpSpPr>
            <p:cNvPr id="246" name="Group"/>
            <p:cNvGrpSpPr/>
            <p:nvPr/>
          </p:nvGrpSpPr>
          <p:grpSpPr>
            <a:xfrm>
              <a:off x="0" y="-1"/>
              <a:ext cx="1069645" cy="1460501"/>
              <a:chOff x="0" y="0"/>
              <a:chExt cx="1069644" cy="1460499"/>
            </a:xfrm>
          </p:grpSpPr>
          <p:pic>
            <p:nvPicPr>
              <p:cNvPr id="244" name="Instagram.png" descr="Instagram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22" y="0"/>
                <a:ext cx="1016001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5" name="Instagram"/>
              <p:cNvSpPr txBox="1"/>
              <p:nvPr/>
            </p:nvSpPr>
            <p:spPr>
              <a:xfrm>
                <a:off x="0" y="1117599"/>
                <a:ext cx="106964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Instagram</a:t>
                </a:r>
              </a:p>
            </p:txBody>
          </p:sp>
        </p:grpSp>
        <p:grpSp>
          <p:nvGrpSpPr>
            <p:cNvPr id="249" name="Group"/>
            <p:cNvGrpSpPr/>
            <p:nvPr/>
          </p:nvGrpSpPr>
          <p:grpSpPr>
            <a:xfrm>
              <a:off x="1550822" y="-1"/>
              <a:ext cx="1016001" cy="1460501"/>
              <a:chOff x="0" y="0"/>
              <a:chExt cx="1016000" cy="1460499"/>
            </a:xfrm>
          </p:grpSpPr>
          <p:pic>
            <p:nvPicPr>
              <p:cNvPr id="247" name="Tik Tok.png" descr="Tik Tok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8" name="TikTok"/>
              <p:cNvSpPr txBox="1"/>
              <p:nvPr/>
            </p:nvSpPr>
            <p:spPr>
              <a:xfrm>
                <a:off x="139954" y="1117599"/>
                <a:ext cx="736093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TikTok</a:t>
                </a:r>
              </a:p>
            </p:txBody>
          </p:sp>
        </p:grpSp>
        <p:grpSp>
          <p:nvGrpSpPr>
            <p:cNvPr id="252" name="Group"/>
            <p:cNvGrpSpPr/>
            <p:nvPr/>
          </p:nvGrpSpPr>
          <p:grpSpPr>
            <a:xfrm>
              <a:off x="3074822" y="-1"/>
              <a:ext cx="1016001" cy="1460501"/>
              <a:chOff x="0" y="0"/>
              <a:chExt cx="1016000" cy="1460499"/>
            </a:xfrm>
          </p:grpSpPr>
          <p:pic>
            <p:nvPicPr>
              <p:cNvPr id="250" name="X.png" descr="X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1" name="X"/>
              <p:cNvSpPr txBox="1"/>
              <p:nvPr/>
            </p:nvSpPr>
            <p:spPr>
              <a:xfrm>
                <a:off x="380949" y="1117599"/>
                <a:ext cx="25410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X</a:t>
                </a:r>
              </a:p>
            </p:txBody>
          </p:sp>
        </p:grpSp>
        <p:grpSp>
          <p:nvGrpSpPr>
            <p:cNvPr id="255" name="Group"/>
            <p:cNvGrpSpPr/>
            <p:nvPr/>
          </p:nvGrpSpPr>
          <p:grpSpPr>
            <a:xfrm>
              <a:off x="4598822" y="-1"/>
              <a:ext cx="1016001" cy="1460501"/>
              <a:chOff x="0" y="0"/>
              <a:chExt cx="1016000" cy="1460499"/>
            </a:xfrm>
          </p:grpSpPr>
          <p:pic>
            <p:nvPicPr>
              <p:cNvPr id="253" name="Snapchat.png" descr="Snapchat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016000" cy="10270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4" name="Snapchat"/>
              <p:cNvSpPr txBox="1"/>
              <p:nvPr/>
            </p:nvSpPr>
            <p:spPr>
              <a:xfrm>
                <a:off x="1117" y="1117599"/>
                <a:ext cx="1013766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Snapchat</a:t>
                </a:r>
              </a:p>
            </p:txBody>
          </p:sp>
        </p:grpSp>
      </p:grpSp>
      <p:grpSp>
        <p:nvGrpSpPr>
          <p:cNvPr id="262" name="Group"/>
          <p:cNvGrpSpPr/>
          <p:nvPr/>
        </p:nvGrpSpPr>
        <p:grpSpPr>
          <a:xfrm>
            <a:off x="8997496" y="3909376"/>
            <a:ext cx="6388895" cy="4000501"/>
            <a:chOff x="0" y="0"/>
            <a:chExt cx="6388893" cy="4000499"/>
          </a:xfrm>
        </p:grpSpPr>
        <p:sp>
          <p:nvSpPr>
            <p:cNvPr id="257" name="Divide - Store"/>
            <p:cNvSpPr txBox="1"/>
            <p:nvPr/>
          </p:nvSpPr>
          <p:spPr>
            <a:xfrm>
              <a:off x="0" y="3657599"/>
              <a:ext cx="132903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Divide - Store</a:t>
              </a:r>
            </a:p>
          </p:txBody>
        </p:sp>
        <p:sp>
          <p:nvSpPr>
            <p:cNvPr id="258" name="Rusland Siiz"/>
            <p:cNvSpPr txBox="1"/>
            <p:nvPr/>
          </p:nvSpPr>
          <p:spPr>
            <a:xfrm>
              <a:off x="1329029" y="3657599"/>
              <a:ext cx="126725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600">
                  <a:solidFill>
                    <a:srgbClr val="FFFFFF"/>
                  </a:solidFill>
                  <a:latin typeface="Public Sans Regular"/>
                  <a:ea typeface="Public Sans Regular"/>
                  <a:cs typeface="Public Sans Regular"/>
                  <a:sym typeface="Public Sans Regular"/>
                </a:defRPr>
              </a:lvl1pPr>
            </a:lstStyle>
            <a:p>
              <a:r>
                <a:t>Rusland Siiz</a:t>
              </a:r>
            </a:p>
          </p:txBody>
        </p:sp>
        <p:grpSp>
          <p:nvGrpSpPr>
            <p:cNvPr id="261" name="Group"/>
            <p:cNvGrpSpPr/>
            <p:nvPr/>
          </p:nvGrpSpPr>
          <p:grpSpPr>
            <a:xfrm>
              <a:off x="0" y="0"/>
              <a:ext cx="6388894" cy="3556001"/>
              <a:chOff x="0" y="0"/>
              <a:chExt cx="6388893" cy="3556000"/>
            </a:xfrm>
          </p:grpSpPr>
          <p:pic>
            <p:nvPicPr>
              <p:cNvPr id="259" name="Women's New In Clothes  ZARA Denmark.png" descr="Women's New In Clothes  ZARA Denmark.png"/>
              <p:cNvPicPr>
                <a:picLocks noChangeAspect="1"/>
              </p:cNvPicPr>
              <p:nvPr/>
            </p:nvPicPr>
            <p:blipFill>
              <a:blip r:embed="rId15"/>
              <a:srcRect r="6"/>
              <a:stretch>
                <a:fillRect/>
              </a:stretch>
            </p:blipFill>
            <p:spPr>
              <a:xfrm>
                <a:off x="4745831" y="0"/>
                <a:ext cx="1643063" cy="355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9" extrusionOk="0">
                    <a:moveTo>
                      <a:pt x="2786" y="0"/>
                    </a:moveTo>
                    <a:cubicBezTo>
                      <a:pt x="1969" y="0"/>
                      <a:pt x="1474" y="0"/>
                      <a:pt x="1147" y="63"/>
                    </a:cubicBezTo>
                    <a:cubicBezTo>
                      <a:pt x="677" y="142"/>
                      <a:pt x="307" y="313"/>
                      <a:pt x="135" y="531"/>
                    </a:cubicBezTo>
                    <a:cubicBezTo>
                      <a:pt x="-1" y="682"/>
                      <a:pt x="0" y="910"/>
                      <a:pt x="0" y="1288"/>
                    </a:cubicBezTo>
                    <a:lnTo>
                      <a:pt x="0" y="20312"/>
                    </a:lnTo>
                    <a:cubicBezTo>
                      <a:pt x="0" y="20690"/>
                      <a:pt x="-1" y="20918"/>
                      <a:pt x="135" y="21069"/>
                    </a:cubicBezTo>
                    <a:cubicBezTo>
                      <a:pt x="307" y="21287"/>
                      <a:pt x="677" y="21458"/>
                      <a:pt x="1147" y="21537"/>
                    </a:cubicBezTo>
                    <a:cubicBezTo>
                      <a:pt x="1474" y="21600"/>
                      <a:pt x="1969" y="21600"/>
                      <a:pt x="2786" y="21600"/>
                    </a:cubicBezTo>
                    <a:lnTo>
                      <a:pt x="18818" y="21600"/>
                    </a:lnTo>
                    <a:cubicBezTo>
                      <a:pt x="19634" y="21600"/>
                      <a:pt x="20124" y="21600"/>
                      <a:pt x="20451" y="21537"/>
                    </a:cubicBezTo>
                    <a:cubicBezTo>
                      <a:pt x="20921" y="21458"/>
                      <a:pt x="21291" y="21287"/>
                      <a:pt x="21463" y="21069"/>
                    </a:cubicBezTo>
                    <a:cubicBezTo>
                      <a:pt x="21599" y="20918"/>
                      <a:pt x="21598" y="20690"/>
                      <a:pt x="21598" y="20312"/>
                    </a:cubicBezTo>
                    <a:lnTo>
                      <a:pt x="21598" y="1288"/>
                    </a:lnTo>
                    <a:cubicBezTo>
                      <a:pt x="21598" y="910"/>
                      <a:pt x="21599" y="682"/>
                      <a:pt x="21463" y="531"/>
                    </a:cubicBezTo>
                    <a:cubicBezTo>
                      <a:pt x="21291" y="313"/>
                      <a:pt x="20921" y="142"/>
                      <a:pt x="20451" y="63"/>
                    </a:cubicBezTo>
                    <a:cubicBezTo>
                      <a:pt x="20124" y="0"/>
                      <a:pt x="19634" y="0"/>
                      <a:pt x="18818" y="0"/>
                    </a:cubicBezTo>
                    <a:lnTo>
                      <a:pt x="278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0" name="Screen Shot 2023-11-30 at 13.29.20.png" descr="Screen Shot 2023-11-30 at 13.29.20.png"/>
              <p:cNvPicPr>
                <a:picLocks noChangeAspect="1"/>
              </p:cNvPicPr>
              <p:nvPr/>
            </p:nvPicPr>
            <p:blipFill>
              <a:blip r:embed="rId16"/>
              <a:srcRect r="2"/>
              <a:stretch>
                <a:fillRect/>
              </a:stretch>
            </p:blipFill>
            <p:spPr>
              <a:xfrm>
                <a:off x="-1" y="0"/>
                <a:ext cx="4593433" cy="355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99" extrusionOk="0">
                    <a:moveTo>
                      <a:pt x="962" y="0"/>
                    </a:moveTo>
                    <a:cubicBezTo>
                      <a:pt x="680" y="0"/>
                      <a:pt x="510" y="-1"/>
                      <a:pt x="397" y="60"/>
                    </a:cubicBezTo>
                    <a:cubicBezTo>
                      <a:pt x="234" y="136"/>
                      <a:pt x="105" y="303"/>
                      <a:pt x="46" y="513"/>
                    </a:cubicBezTo>
                    <a:cubicBezTo>
                      <a:pt x="-1" y="659"/>
                      <a:pt x="0" y="879"/>
                      <a:pt x="0" y="1244"/>
                    </a:cubicBezTo>
                    <a:lnTo>
                      <a:pt x="0" y="20354"/>
                    </a:lnTo>
                    <a:cubicBezTo>
                      <a:pt x="0" y="20719"/>
                      <a:pt x="-1" y="20939"/>
                      <a:pt x="46" y="21085"/>
                    </a:cubicBezTo>
                    <a:cubicBezTo>
                      <a:pt x="105" y="21295"/>
                      <a:pt x="234" y="21462"/>
                      <a:pt x="397" y="21538"/>
                    </a:cubicBezTo>
                    <a:cubicBezTo>
                      <a:pt x="510" y="21599"/>
                      <a:pt x="680" y="21598"/>
                      <a:pt x="962" y="21598"/>
                    </a:cubicBezTo>
                    <a:lnTo>
                      <a:pt x="20637" y="21598"/>
                    </a:lnTo>
                    <a:cubicBezTo>
                      <a:pt x="20920" y="21598"/>
                      <a:pt x="21088" y="21599"/>
                      <a:pt x="21201" y="21538"/>
                    </a:cubicBezTo>
                    <a:cubicBezTo>
                      <a:pt x="21364" y="21462"/>
                      <a:pt x="21493" y="21295"/>
                      <a:pt x="21552" y="21085"/>
                    </a:cubicBezTo>
                    <a:cubicBezTo>
                      <a:pt x="21599" y="20939"/>
                      <a:pt x="21598" y="20719"/>
                      <a:pt x="21598" y="20354"/>
                    </a:cubicBezTo>
                    <a:lnTo>
                      <a:pt x="21598" y="1244"/>
                    </a:lnTo>
                    <a:cubicBezTo>
                      <a:pt x="21598" y="879"/>
                      <a:pt x="21599" y="659"/>
                      <a:pt x="21552" y="513"/>
                    </a:cubicBezTo>
                    <a:cubicBezTo>
                      <a:pt x="21493" y="303"/>
                      <a:pt x="21364" y="136"/>
                      <a:pt x="21201" y="60"/>
                    </a:cubicBezTo>
                    <a:cubicBezTo>
                      <a:pt x="21088" y="-1"/>
                      <a:pt x="20920" y="0"/>
                      <a:pt x="20637" y="0"/>
                    </a:cubicBezTo>
                    <a:lnTo>
                      <a:pt x="962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75" name="Group"/>
          <p:cNvGrpSpPr/>
          <p:nvPr/>
        </p:nvGrpSpPr>
        <p:grpSpPr>
          <a:xfrm>
            <a:off x="9397999" y="8578849"/>
            <a:ext cx="6350001" cy="2559051"/>
            <a:chOff x="0" y="0"/>
            <a:chExt cx="6350000" cy="2559050"/>
          </a:xfrm>
        </p:grpSpPr>
        <p:grpSp>
          <p:nvGrpSpPr>
            <p:cNvPr id="265" name="Group"/>
            <p:cNvGrpSpPr/>
            <p:nvPr/>
          </p:nvGrpSpPr>
          <p:grpSpPr>
            <a:xfrm>
              <a:off x="-1" y="0"/>
              <a:ext cx="1778002" cy="2559051"/>
              <a:chOff x="0" y="0"/>
              <a:chExt cx="1778000" cy="2559049"/>
            </a:xfrm>
          </p:grpSpPr>
          <p:pic>
            <p:nvPicPr>
              <p:cNvPr id="263" name="Amazon.png" descr="Amazon.png"/>
              <p:cNvPicPr>
                <a:picLocks noChangeAspect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4" name="Amazon"/>
              <p:cNvSpPr/>
              <p:nvPr/>
            </p:nvSpPr>
            <p:spPr>
              <a:xfrm>
                <a:off x="508000" y="12890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Amazon</a:t>
                </a:r>
              </a:p>
            </p:txBody>
          </p:sp>
        </p:grpSp>
        <p:grpSp>
          <p:nvGrpSpPr>
            <p:cNvPr id="268" name="Group"/>
            <p:cNvGrpSpPr/>
            <p:nvPr/>
          </p:nvGrpSpPr>
          <p:grpSpPr>
            <a:xfrm>
              <a:off x="1524000" y="0"/>
              <a:ext cx="1778001" cy="2559050"/>
              <a:chOff x="0" y="0"/>
              <a:chExt cx="1778000" cy="2559050"/>
            </a:xfrm>
          </p:grpSpPr>
          <p:pic>
            <p:nvPicPr>
              <p:cNvPr id="266" name="Etsy.png" descr="Etsy.png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-1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7" name="Etsy"/>
              <p:cNvSpPr/>
              <p:nvPr/>
            </p:nvSpPr>
            <p:spPr>
              <a:xfrm>
                <a:off x="508000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Etsy</a:t>
                </a:r>
              </a:p>
            </p:txBody>
          </p:sp>
        </p:grpSp>
        <p:grpSp>
          <p:nvGrpSpPr>
            <p:cNvPr id="271" name="Group"/>
            <p:cNvGrpSpPr/>
            <p:nvPr/>
          </p:nvGrpSpPr>
          <p:grpSpPr>
            <a:xfrm>
              <a:off x="3048000" y="0"/>
              <a:ext cx="1778001" cy="2559051"/>
              <a:chOff x="0" y="0"/>
              <a:chExt cx="1777999" cy="2559050"/>
            </a:xfrm>
          </p:grpSpPr>
          <p:pic>
            <p:nvPicPr>
              <p:cNvPr id="269" name="Zara.png" descr="Zara.png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-1"/>
                <a:ext cx="1016001" cy="1016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" name="Zara"/>
              <p:cNvSpPr/>
              <p:nvPr/>
            </p:nvSpPr>
            <p:spPr>
              <a:xfrm>
                <a:off x="507999" y="12890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4C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Zara</a:t>
                </a:r>
              </a:p>
            </p:txBody>
          </p:sp>
        </p:grpSp>
        <p:grpSp>
          <p:nvGrpSpPr>
            <p:cNvPr id="274" name="Group"/>
            <p:cNvGrpSpPr/>
            <p:nvPr/>
          </p:nvGrpSpPr>
          <p:grpSpPr>
            <a:xfrm>
              <a:off x="4572000" y="5521"/>
              <a:ext cx="1778001" cy="2553530"/>
              <a:chOff x="0" y="0"/>
              <a:chExt cx="1777999" cy="2553528"/>
            </a:xfrm>
          </p:grpSpPr>
          <p:pic>
            <p:nvPicPr>
              <p:cNvPr id="272" name="Farfetch.png" descr="Farfetch.png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0"/>
                <a:ext cx="1016000" cy="1016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3" name="Farfetch"/>
              <p:cNvSpPr/>
              <p:nvPr/>
            </p:nvSpPr>
            <p:spPr>
              <a:xfrm>
                <a:off x="507999" y="128352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2679"/>
                    </a:solidFill>
                    <a:latin typeface="Public Sans Regular"/>
                    <a:ea typeface="Public Sans Regular"/>
                    <a:cs typeface="Public Sans Regular"/>
                    <a:sym typeface="Public Sans Regular"/>
                  </a:defRPr>
                </a:lvl1pPr>
              </a:lstStyle>
              <a:p>
                <a:r>
                  <a:t>Farfetch</a:t>
                </a:r>
              </a:p>
            </p:txBody>
          </p:sp>
        </p:grpSp>
      </p:grpSp>
      <p:sp>
        <p:nvSpPr>
          <p:cNvPr id="276" name="Dictum non consectetur a erat nam at. Tortor at risus viverra adipiscing at in tellus."/>
          <p:cNvSpPr txBox="1"/>
          <p:nvPr/>
        </p:nvSpPr>
        <p:spPr>
          <a:xfrm>
            <a:off x="16909239" y="10953750"/>
            <a:ext cx="5323252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600" spc="-64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Personalization</a:t>
            </a:r>
          </a:p>
        </p:txBody>
      </p:sp>
      <p:sp>
        <p:nvSpPr>
          <p:cNvPr id="277" name="Dictum non consectetur a erat nam at. Tortor at risus viverra adipiscing at in tellus."/>
          <p:cNvSpPr txBox="1"/>
          <p:nvPr/>
        </p:nvSpPr>
        <p:spPr>
          <a:xfrm>
            <a:off x="711353" y="10904866"/>
            <a:ext cx="749796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600" spc="-64">
                <a:solidFill>
                  <a:srgbClr val="00004C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t>Bite-size information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1"/>
          <p:cNvSpPr txBox="1"/>
          <p:nvPr/>
        </p:nvSpPr>
        <p:spPr>
          <a:xfrm>
            <a:off x="882000" y="1176589"/>
            <a:ext cx="1285687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Social Media and the Scholarly Space</a:t>
            </a:r>
          </a:p>
        </p:txBody>
      </p:sp>
      <p:sp>
        <p:nvSpPr>
          <p:cNvPr id="280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09759" y="12734230"/>
            <a:ext cx="297943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81" name="Screen Shot 2023-11-30 at 18.36.31.png" descr="Screen Shot 2023-11-30 at 18.36.31.png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888350" y="3042046"/>
            <a:ext cx="15240001" cy="8647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6" y="0"/>
                </a:moveTo>
                <a:cubicBezTo>
                  <a:pt x="237" y="0"/>
                  <a:pt x="178" y="0"/>
                  <a:pt x="139" y="29"/>
                </a:cubicBezTo>
                <a:cubicBezTo>
                  <a:pt x="82" y="65"/>
                  <a:pt x="37" y="145"/>
                  <a:pt x="16" y="245"/>
                </a:cubicBezTo>
                <a:cubicBezTo>
                  <a:pt x="0" y="315"/>
                  <a:pt x="0" y="418"/>
                  <a:pt x="0" y="592"/>
                </a:cubicBezTo>
                <a:lnTo>
                  <a:pt x="0" y="21009"/>
                </a:lnTo>
                <a:cubicBezTo>
                  <a:pt x="0" y="21183"/>
                  <a:pt x="0" y="21286"/>
                  <a:pt x="16" y="21356"/>
                </a:cubicBezTo>
                <a:cubicBezTo>
                  <a:pt x="37" y="21456"/>
                  <a:pt x="82" y="21535"/>
                  <a:pt x="139" y="21571"/>
                </a:cubicBezTo>
                <a:cubicBezTo>
                  <a:pt x="178" y="21600"/>
                  <a:pt x="237" y="21600"/>
                  <a:pt x="336" y="21600"/>
                </a:cubicBezTo>
                <a:lnTo>
                  <a:pt x="21264" y="21600"/>
                </a:lnTo>
                <a:cubicBezTo>
                  <a:pt x="21363" y="21600"/>
                  <a:pt x="21422" y="21600"/>
                  <a:pt x="21461" y="21571"/>
                </a:cubicBezTo>
                <a:cubicBezTo>
                  <a:pt x="21518" y="21535"/>
                  <a:pt x="21563" y="21456"/>
                  <a:pt x="21584" y="21356"/>
                </a:cubicBezTo>
                <a:cubicBezTo>
                  <a:pt x="21600" y="21286"/>
                  <a:pt x="21600" y="21183"/>
                  <a:pt x="21600" y="21009"/>
                </a:cubicBezTo>
                <a:lnTo>
                  <a:pt x="21600" y="592"/>
                </a:lnTo>
                <a:cubicBezTo>
                  <a:pt x="21600" y="418"/>
                  <a:pt x="21600" y="315"/>
                  <a:pt x="21584" y="245"/>
                </a:cubicBezTo>
                <a:cubicBezTo>
                  <a:pt x="21563" y="145"/>
                  <a:pt x="21518" y="65"/>
                  <a:pt x="21461" y="29"/>
                </a:cubicBezTo>
                <a:cubicBezTo>
                  <a:pt x="21422" y="0"/>
                  <a:pt x="21363" y="0"/>
                  <a:pt x="21264" y="0"/>
                </a:cubicBezTo>
                <a:lnTo>
                  <a:pt x="336" y="0"/>
                </a:lnTo>
                <a:close/>
              </a:path>
            </a:pathLst>
          </a:custGeom>
          <a:ln w="12700">
            <a:solidFill>
              <a:srgbClr val="DDDDDD"/>
            </a:solidFill>
          </a:ln>
        </p:spPr>
      </p:pic>
      <p:sp>
        <p:nvSpPr>
          <p:cNvPr id="282" name="TextBox 1"/>
          <p:cNvSpPr txBox="1"/>
          <p:nvPr/>
        </p:nvSpPr>
        <p:spPr>
          <a:xfrm>
            <a:off x="16642700" y="5715000"/>
            <a:ext cx="6109023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4C"/>
                </a:solidFill>
                <a:latin typeface="Public Sans Thin Bold"/>
                <a:ea typeface="Public Sans Thin Bold"/>
                <a:cs typeface="Public Sans Thin Bold"/>
                <a:sym typeface="Public Sans Thin Bold"/>
              </a:defRPr>
            </a:pPr>
            <a:r>
              <a:t>TikTok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and the power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of algorithms</a:t>
            </a:r>
          </a:p>
        </p:txBody>
      </p:sp>
      <p:pic>
        <p:nvPicPr>
          <p:cNvPr id="283" name="Tik Tok - Original.png" descr="Tik Tok - 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7800" y="6273800"/>
            <a:ext cx="11684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earch results for academics tag"/>
          <p:cNvSpPr txBox="1"/>
          <p:nvPr/>
        </p:nvSpPr>
        <p:spPr>
          <a:xfrm>
            <a:off x="882000" y="11794947"/>
            <a:ext cx="327172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Search results for academics tag</a:t>
            </a:r>
          </a:p>
        </p:txBody>
      </p:sp>
      <p:sp>
        <p:nvSpPr>
          <p:cNvPr id="285" name="TikTok"/>
          <p:cNvSpPr txBox="1"/>
          <p:nvPr/>
        </p:nvSpPr>
        <p:spPr>
          <a:xfrm>
            <a:off x="4153729" y="11794947"/>
            <a:ext cx="74379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TikTok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creen Shot 2023-11-30 at 19.00.30.png" descr="Screen Shot 2023-11-30 at 19.00.30.png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889000" y="3035697"/>
            <a:ext cx="15240000" cy="8647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343" y="0"/>
                </a:moveTo>
                <a:cubicBezTo>
                  <a:pt x="242" y="0"/>
                  <a:pt x="182" y="0"/>
                  <a:pt x="142" y="30"/>
                </a:cubicBezTo>
                <a:cubicBezTo>
                  <a:pt x="84" y="67"/>
                  <a:pt x="38" y="148"/>
                  <a:pt x="17" y="250"/>
                </a:cubicBezTo>
                <a:cubicBezTo>
                  <a:pt x="0" y="321"/>
                  <a:pt x="0" y="427"/>
                  <a:pt x="0" y="605"/>
                </a:cubicBezTo>
                <a:lnTo>
                  <a:pt x="0" y="20995"/>
                </a:lnTo>
                <a:cubicBezTo>
                  <a:pt x="0" y="21173"/>
                  <a:pt x="0" y="21279"/>
                  <a:pt x="17" y="21350"/>
                </a:cubicBezTo>
                <a:cubicBezTo>
                  <a:pt x="38" y="21453"/>
                  <a:pt x="84" y="21533"/>
                  <a:pt x="142" y="21570"/>
                </a:cubicBezTo>
                <a:cubicBezTo>
                  <a:pt x="182" y="21600"/>
                  <a:pt x="242" y="21599"/>
                  <a:pt x="343" y="21599"/>
                </a:cubicBezTo>
                <a:lnTo>
                  <a:pt x="21257" y="21599"/>
                </a:lnTo>
                <a:cubicBezTo>
                  <a:pt x="21358" y="21599"/>
                  <a:pt x="21418" y="21600"/>
                  <a:pt x="21458" y="21570"/>
                </a:cubicBezTo>
                <a:cubicBezTo>
                  <a:pt x="21516" y="21533"/>
                  <a:pt x="21562" y="21453"/>
                  <a:pt x="21583" y="21350"/>
                </a:cubicBezTo>
                <a:cubicBezTo>
                  <a:pt x="21600" y="21279"/>
                  <a:pt x="21600" y="21173"/>
                  <a:pt x="21600" y="20995"/>
                </a:cubicBezTo>
                <a:lnTo>
                  <a:pt x="21600" y="605"/>
                </a:lnTo>
                <a:cubicBezTo>
                  <a:pt x="21600" y="427"/>
                  <a:pt x="21600" y="321"/>
                  <a:pt x="21583" y="250"/>
                </a:cubicBezTo>
                <a:cubicBezTo>
                  <a:pt x="21562" y="148"/>
                  <a:pt x="21516" y="67"/>
                  <a:pt x="21458" y="30"/>
                </a:cubicBezTo>
                <a:cubicBezTo>
                  <a:pt x="21418" y="0"/>
                  <a:pt x="21358" y="0"/>
                  <a:pt x="21257" y="0"/>
                </a:cubicBezTo>
                <a:lnTo>
                  <a:pt x="343" y="0"/>
                </a:lnTo>
                <a:close/>
              </a:path>
            </a:pathLst>
          </a:custGeom>
          <a:ln w="12700">
            <a:solidFill>
              <a:srgbClr val="DDDDDD"/>
            </a:solidFill>
          </a:ln>
        </p:spPr>
      </p:pic>
      <p:sp>
        <p:nvSpPr>
          <p:cNvPr id="288" name="TextBox 1"/>
          <p:cNvSpPr txBox="1"/>
          <p:nvPr/>
        </p:nvSpPr>
        <p:spPr>
          <a:xfrm>
            <a:off x="882000" y="1176589"/>
            <a:ext cx="1285687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Social Media and the Scholarly Space</a:t>
            </a:r>
          </a:p>
        </p:txBody>
      </p:sp>
      <p:sp>
        <p:nvSpPr>
          <p:cNvPr id="289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16465" y="12734230"/>
            <a:ext cx="291237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90" name="TextBox 1"/>
          <p:cNvSpPr txBox="1"/>
          <p:nvPr/>
        </p:nvSpPr>
        <p:spPr>
          <a:xfrm>
            <a:off x="16642700" y="5715000"/>
            <a:ext cx="6109023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4C"/>
                </a:solidFill>
                <a:latin typeface="Public Sans Thin Bold"/>
                <a:ea typeface="Public Sans Thin Bold"/>
                <a:cs typeface="Public Sans Thin Bold"/>
                <a:sym typeface="Public Sans Thin Bold"/>
              </a:defRPr>
            </a:pPr>
            <a:r>
              <a:t>Snapchat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and the power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of learning</a:t>
            </a:r>
          </a:p>
        </p:txBody>
      </p:sp>
      <p:sp>
        <p:nvSpPr>
          <p:cNvPr id="291" name="Search results for chemistry"/>
          <p:cNvSpPr txBox="1"/>
          <p:nvPr/>
        </p:nvSpPr>
        <p:spPr>
          <a:xfrm>
            <a:off x="882649" y="11794947"/>
            <a:ext cx="282609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Search results for chemistry</a:t>
            </a:r>
          </a:p>
        </p:txBody>
      </p:sp>
      <p:sp>
        <p:nvSpPr>
          <p:cNvPr id="292" name="Snapchat"/>
          <p:cNvSpPr txBox="1"/>
          <p:nvPr/>
        </p:nvSpPr>
        <p:spPr>
          <a:xfrm>
            <a:off x="3708744" y="11794947"/>
            <a:ext cx="101951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Snapchat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creen Shot 2023-11-30 at 19.08.38.png" descr="Screen Shot 2023-11-30 at 19.08.38.png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882649" y="3035696"/>
            <a:ext cx="15240001" cy="864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" y="0"/>
                </a:moveTo>
                <a:cubicBezTo>
                  <a:pt x="245" y="0"/>
                  <a:pt x="184" y="0"/>
                  <a:pt x="143" y="30"/>
                </a:cubicBezTo>
                <a:cubicBezTo>
                  <a:pt x="84" y="68"/>
                  <a:pt x="38" y="149"/>
                  <a:pt x="17" y="252"/>
                </a:cubicBezTo>
                <a:cubicBezTo>
                  <a:pt x="0" y="324"/>
                  <a:pt x="0" y="432"/>
                  <a:pt x="0" y="611"/>
                </a:cubicBezTo>
                <a:lnTo>
                  <a:pt x="0" y="20990"/>
                </a:lnTo>
                <a:cubicBezTo>
                  <a:pt x="0" y="21169"/>
                  <a:pt x="0" y="21276"/>
                  <a:pt x="17" y="21348"/>
                </a:cubicBezTo>
                <a:cubicBezTo>
                  <a:pt x="38" y="21451"/>
                  <a:pt x="84" y="21532"/>
                  <a:pt x="143" y="21570"/>
                </a:cubicBezTo>
                <a:cubicBezTo>
                  <a:pt x="184" y="21600"/>
                  <a:pt x="245" y="21600"/>
                  <a:pt x="347" y="21600"/>
                </a:cubicBezTo>
                <a:lnTo>
                  <a:pt x="21253" y="21600"/>
                </a:lnTo>
                <a:cubicBezTo>
                  <a:pt x="21355" y="21600"/>
                  <a:pt x="21416" y="21600"/>
                  <a:pt x="21457" y="21570"/>
                </a:cubicBezTo>
                <a:cubicBezTo>
                  <a:pt x="21516" y="21532"/>
                  <a:pt x="21562" y="21451"/>
                  <a:pt x="21583" y="21348"/>
                </a:cubicBezTo>
                <a:cubicBezTo>
                  <a:pt x="21600" y="21276"/>
                  <a:pt x="21600" y="21169"/>
                  <a:pt x="21600" y="20990"/>
                </a:cubicBezTo>
                <a:lnTo>
                  <a:pt x="21600" y="611"/>
                </a:lnTo>
                <a:cubicBezTo>
                  <a:pt x="21600" y="432"/>
                  <a:pt x="21600" y="324"/>
                  <a:pt x="21583" y="252"/>
                </a:cubicBezTo>
                <a:cubicBezTo>
                  <a:pt x="21562" y="149"/>
                  <a:pt x="21516" y="68"/>
                  <a:pt x="21457" y="30"/>
                </a:cubicBezTo>
                <a:cubicBezTo>
                  <a:pt x="21416" y="0"/>
                  <a:pt x="21355" y="0"/>
                  <a:pt x="21253" y="0"/>
                </a:cubicBezTo>
                <a:lnTo>
                  <a:pt x="347" y="0"/>
                </a:lnTo>
                <a:close/>
              </a:path>
            </a:pathLst>
          </a:custGeom>
          <a:ln w="12700">
            <a:solidFill>
              <a:srgbClr val="DDDDDD"/>
            </a:solidFill>
          </a:ln>
        </p:spPr>
      </p:pic>
      <p:sp>
        <p:nvSpPr>
          <p:cNvPr id="295" name="TextBox 1"/>
          <p:cNvSpPr txBox="1"/>
          <p:nvPr/>
        </p:nvSpPr>
        <p:spPr>
          <a:xfrm>
            <a:off x="882000" y="1176589"/>
            <a:ext cx="1285687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Social Media and the Scholarly Space</a:t>
            </a:r>
          </a:p>
        </p:txBody>
      </p:sp>
      <p:sp>
        <p:nvSpPr>
          <p:cNvPr id="296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02139" y="12734230"/>
            <a:ext cx="305563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97" name="TextBox 1"/>
          <p:cNvSpPr txBox="1"/>
          <p:nvPr/>
        </p:nvSpPr>
        <p:spPr>
          <a:xfrm>
            <a:off x="16642700" y="3029346"/>
            <a:ext cx="5787821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rPr>
                <a:latin typeface="Public Sans Thin Bold"/>
                <a:ea typeface="Public Sans Thin Bold"/>
                <a:cs typeface="Public Sans Thin Bold"/>
                <a:sym typeface="Public Sans Thin Bold"/>
              </a:rPr>
              <a:t>Amazon</a:t>
            </a:r>
            <a:r>
              <a:t>: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clear options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and seamless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experience</a:t>
            </a:r>
          </a:p>
        </p:txBody>
      </p:sp>
      <p:sp>
        <p:nvSpPr>
          <p:cNvPr id="298" name="Rent Or Buy - Prime Video: Movies &amp; TV"/>
          <p:cNvSpPr txBox="1"/>
          <p:nvPr/>
        </p:nvSpPr>
        <p:spPr>
          <a:xfrm>
            <a:off x="876300" y="11794947"/>
            <a:ext cx="385361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Rent Or Buy - Prime Video: Movies &amp; TV</a:t>
            </a:r>
          </a:p>
        </p:txBody>
      </p:sp>
      <p:sp>
        <p:nvSpPr>
          <p:cNvPr id="299" name="Amazon"/>
          <p:cNvSpPr txBox="1"/>
          <p:nvPr/>
        </p:nvSpPr>
        <p:spPr>
          <a:xfrm>
            <a:off x="4729919" y="11794947"/>
            <a:ext cx="87363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Amazon</a:t>
            </a:r>
          </a:p>
        </p:txBody>
      </p:sp>
      <p:sp>
        <p:nvSpPr>
          <p:cNvPr id="300" name="Rounded Rectangle"/>
          <p:cNvSpPr/>
          <p:nvPr/>
        </p:nvSpPr>
        <p:spPr>
          <a:xfrm>
            <a:off x="16642700" y="7906146"/>
            <a:ext cx="2857501" cy="3783807"/>
          </a:xfrm>
          <a:prstGeom prst="roundRect">
            <a:avLst>
              <a:gd name="adj" fmla="val 5333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3"/>
          <a:srcRect l="25306" r="25391"/>
          <a:stretch>
            <a:fillRect/>
          </a:stretch>
        </p:blipFill>
        <p:spPr>
          <a:xfrm>
            <a:off x="16744300" y="8007746"/>
            <a:ext cx="2648526" cy="358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creen Shot 2023-12-01 at 10.05.25.png" descr="Screen Shot 2023-12-01 at 10.05.25.png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882649" y="3029346"/>
            <a:ext cx="15240001" cy="864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" y="0"/>
                </a:moveTo>
                <a:cubicBezTo>
                  <a:pt x="237" y="0"/>
                  <a:pt x="178" y="0"/>
                  <a:pt x="138" y="29"/>
                </a:cubicBezTo>
                <a:cubicBezTo>
                  <a:pt x="82" y="65"/>
                  <a:pt x="37" y="144"/>
                  <a:pt x="16" y="244"/>
                </a:cubicBezTo>
                <a:cubicBezTo>
                  <a:pt x="0" y="313"/>
                  <a:pt x="0" y="418"/>
                  <a:pt x="0" y="591"/>
                </a:cubicBezTo>
                <a:lnTo>
                  <a:pt x="0" y="21009"/>
                </a:lnTo>
                <a:cubicBezTo>
                  <a:pt x="0" y="21182"/>
                  <a:pt x="0" y="21287"/>
                  <a:pt x="16" y="21356"/>
                </a:cubicBezTo>
                <a:cubicBezTo>
                  <a:pt x="37" y="21456"/>
                  <a:pt x="82" y="21535"/>
                  <a:pt x="138" y="21571"/>
                </a:cubicBezTo>
                <a:cubicBezTo>
                  <a:pt x="178" y="21600"/>
                  <a:pt x="237" y="21600"/>
                  <a:pt x="335" y="21600"/>
                </a:cubicBezTo>
                <a:lnTo>
                  <a:pt x="21265" y="21600"/>
                </a:lnTo>
                <a:cubicBezTo>
                  <a:pt x="21363" y="21600"/>
                  <a:pt x="21422" y="21600"/>
                  <a:pt x="21462" y="21571"/>
                </a:cubicBezTo>
                <a:cubicBezTo>
                  <a:pt x="21518" y="21535"/>
                  <a:pt x="21563" y="21456"/>
                  <a:pt x="21584" y="21356"/>
                </a:cubicBezTo>
                <a:cubicBezTo>
                  <a:pt x="21600" y="21287"/>
                  <a:pt x="21600" y="21182"/>
                  <a:pt x="21600" y="21009"/>
                </a:cubicBezTo>
                <a:lnTo>
                  <a:pt x="21600" y="591"/>
                </a:lnTo>
                <a:cubicBezTo>
                  <a:pt x="21600" y="418"/>
                  <a:pt x="21600" y="313"/>
                  <a:pt x="21584" y="244"/>
                </a:cubicBezTo>
                <a:cubicBezTo>
                  <a:pt x="21563" y="144"/>
                  <a:pt x="21518" y="65"/>
                  <a:pt x="21462" y="29"/>
                </a:cubicBezTo>
                <a:cubicBezTo>
                  <a:pt x="21422" y="0"/>
                  <a:pt x="21363" y="0"/>
                  <a:pt x="21265" y="0"/>
                </a:cubicBezTo>
                <a:lnTo>
                  <a:pt x="335" y="0"/>
                </a:lnTo>
                <a:close/>
              </a:path>
            </a:pathLst>
          </a:custGeom>
          <a:ln w="12700">
            <a:solidFill>
              <a:srgbClr val="DDDDDD"/>
            </a:solidFill>
          </a:ln>
        </p:spPr>
      </p:pic>
      <p:sp>
        <p:nvSpPr>
          <p:cNvPr id="304" name="TextBox 1"/>
          <p:cNvSpPr txBox="1"/>
          <p:nvPr/>
        </p:nvSpPr>
        <p:spPr>
          <a:xfrm>
            <a:off x="882000" y="1176589"/>
            <a:ext cx="93374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600">
                <a:solidFill>
                  <a:srgbClr val="00004C"/>
                </a:solidFill>
                <a:latin typeface="Public Sans Bold"/>
                <a:ea typeface="Public Sans Bold"/>
                <a:cs typeface="Public Sans Bold"/>
                <a:sym typeface="Public Sans Bold"/>
              </a:defRPr>
            </a:lvl1pPr>
          </a:lstStyle>
          <a:p>
            <a:r>
              <a:t>Clear Guidance for Authors</a:t>
            </a:r>
          </a:p>
        </p:txBody>
      </p:sp>
      <p:sp>
        <p:nvSpPr>
          <p:cNvPr id="305" name="Presentation Title"/>
          <p:cNvSpPr txBox="1">
            <a:spLocks noGrp="1"/>
          </p:cNvSpPr>
          <p:nvPr>
            <p:ph type="sldNum" sz="quarter" idx="4294967295"/>
          </p:nvPr>
        </p:nvSpPr>
        <p:spPr>
          <a:xfrm>
            <a:off x="23209149" y="12734230"/>
            <a:ext cx="298553" cy="457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spc="-48">
                <a:solidFill>
                  <a:srgbClr val="7A7A7A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06" name="Journal Guide"/>
          <p:cNvSpPr txBox="1"/>
          <p:nvPr/>
        </p:nvSpPr>
        <p:spPr>
          <a:xfrm>
            <a:off x="876300" y="11794947"/>
            <a:ext cx="140102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Journal Guide</a:t>
            </a:r>
          </a:p>
        </p:txBody>
      </p:sp>
      <p:sp>
        <p:nvSpPr>
          <p:cNvPr id="307" name="ChronosHub"/>
          <p:cNvSpPr txBox="1"/>
          <p:nvPr/>
        </p:nvSpPr>
        <p:spPr>
          <a:xfrm>
            <a:off x="2277974" y="11794947"/>
            <a:ext cx="129362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Public Sans Regular"/>
                <a:ea typeface="Public Sans Regular"/>
                <a:cs typeface="Public Sans Regular"/>
                <a:sym typeface="Public Sans Regular"/>
              </a:defRPr>
            </a:lvl1pPr>
          </a:lstStyle>
          <a:p>
            <a:r>
              <a:rPr dirty="0">
                <a:solidFill>
                  <a:schemeClr val="bg1">
                    <a:lumMod val="75000"/>
                  </a:schemeClr>
                </a:solidFill>
              </a:rPr>
              <a:t>ChronosHub</a:t>
            </a:r>
          </a:p>
        </p:txBody>
      </p:sp>
      <p:sp>
        <p:nvSpPr>
          <p:cNvPr id="308" name="TextBox 1"/>
          <p:cNvSpPr txBox="1"/>
          <p:nvPr/>
        </p:nvSpPr>
        <p:spPr>
          <a:xfrm>
            <a:off x="16642700" y="3022996"/>
            <a:ext cx="6236761" cy="863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rPr>
                <a:latin typeface="Public Sans Thin Bold"/>
                <a:ea typeface="Public Sans Thin Bold"/>
                <a:cs typeface="Public Sans Thin Bold"/>
                <a:sym typeface="Public Sans Thin Bold"/>
              </a:rPr>
              <a:t>Journal Guide</a:t>
            </a:r>
            <a:r>
              <a:t>: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visibility of</a:t>
            </a:r>
          </a:p>
          <a:p>
            <a:pPr algn="l">
              <a:defRPr sz="7200">
                <a:solidFill>
                  <a:srgbClr val="00004C"/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information:</a:t>
            </a:r>
          </a:p>
          <a:p>
            <a:pPr algn="l">
              <a:defRPr sz="7200">
                <a:solidFill>
                  <a:srgbClr val="000000">
                    <a:alpha val="40000"/>
                  </a:srgbClr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funder policy</a:t>
            </a:r>
          </a:p>
          <a:p>
            <a:pPr algn="l">
              <a:defRPr sz="7200">
                <a:solidFill>
                  <a:srgbClr val="000000">
                    <a:alpha val="40000"/>
                  </a:srgbClr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compliance &amp;</a:t>
            </a:r>
          </a:p>
          <a:p>
            <a:pPr algn="l">
              <a:defRPr sz="7200">
                <a:solidFill>
                  <a:srgbClr val="000000">
                    <a:alpha val="40000"/>
                  </a:srgbClr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transformative</a:t>
            </a:r>
          </a:p>
          <a:p>
            <a:pPr algn="l">
              <a:defRPr sz="7200">
                <a:solidFill>
                  <a:srgbClr val="000000">
                    <a:alpha val="40000"/>
                  </a:srgbClr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agreement</a:t>
            </a:r>
          </a:p>
          <a:p>
            <a:pPr algn="l">
              <a:defRPr sz="7200">
                <a:solidFill>
                  <a:srgbClr val="000000">
                    <a:alpha val="40000"/>
                  </a:srgbClr>
                </a:solidFill>
                <a:latin typeface="Public Sans Thin ExtraLight"/>
                <a:ea typeface="Public Sans Thin ExtraLight"/>
                <a:cs typeface="Public Sans Thin ExtraLight"/>
                <a:sym typeface="Public Sans Thin ExtraLight"/>
              </a:defRPr>
            </a:pPr>
            <a:r>
              <a:t>conditions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754518-f9e0-45c9-aa4e-7b34d09bf77e">
      <Terms xmlns="http://schemas.microsoft.com/office/infopath/2007/PartnerControls"/>
    </lcf76f155ced4ddcb4097134ff3c332f>
    <TaxCatchAll xmlns="22ccf811-ace7-4c56-a735-6c4ff10c80e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3872DBAF02B04198AA7C862F24F2A7" ma:contentTypeVersion="17" ma:contentTypeDescription="Opret et nyt dokument." ma:contentTypeScope="" ma:versionID="d0ccdf9e9f9102b788841ae3339dfd51">
  <xsd:schema xmlns:xsd="http://www.w3.org/2001/XMLSchema" xmlns:xs="http://www.w3.org/2001/XMLSchema" xmlns:p="http://schemas.microsoft.com/office/2006/metadata/properties" xmlns:ns2="23754518-f9e0-45c9-aa4e-7b34d09bf77e" xmlns:ns3="22ccf811-ace7-4c56-a735-6c4ff10c80e7" targetNamespace="http://schemas.microsoft.com/office/2006/metadata/properties" ma:root="true" ma:fieldsID="03c87730ae19721b75c89d558680cb56" ns2:_="" ns3:_="">
    <xsd:import namespace="23754518-f9e0-45c9-aa4e-7b34d09bf77e"/>
    <xsd:import namespace="22ccf811-ace7-4c56-a735-6c4ff10c8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54518-f9e0-45c9-aa4e-7b34d09bf7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d5723eaa-09e3-4de9-8bfe-226143f13d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cf811-ace7-4c56-a735-6c4ff10c8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6c9736-5b67-45fd-9368-62e642e8c185}" ma:internalName="TaxCatchAll" ma:showField="CatchAllData" ma:web="22ccf811-ace7-4c56-a735-6c4ff10c8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462979-796E-4493-906D-764126C0362D}">
  <ds:schemaRefs>
    <ds:schemaRef ds:uri="http://schemas.microsoft.com/office/2006/metadata/properties"/>
    <ds:schemaRef ds:uri="http://schemas.microsoft.com/office/infopath/2007/PartnerControls"/>
    <ds:schemaRef ds:uri="23754518-f9e0-45c9-aa4e-7b34d09bf77e"/>
    <ds:schemaRef ds:uri="22ccf811-ace7-4c56-a735-6c4ff10c80e7"/>
  </ds:schemaRefs>
</ds:datastoreItem>
</file>

<file path=customXml/itemProps2.xml><?xml version="1.0" encoding="utf-8"?>
<ds:datastoreItem xmlns:ds="http://schemas.openxmlformats.org/officeDocument/2006/customXml" ds:itemID="{FC4E9F88-169F-413C-A827-29E985CCBA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7EAEEC-36A5-4CBA-8C57-E583494E7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54518-f9e0-45c9-aa4e-7b34d09bf77e"/>
    <ds:schemaRef ds:uri="22ccf811-ace7-4c56-a735-6c4ff10c80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550</Words>
  <Application>Microsoft Office PowerPoint</Application>
  <PresentationFormat>Custom</PresentationFormat>
  <Paragraphs>190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Yen Mai Thi Trinh</cp:lastModifiedBy>
  <cp:revision>13</cp:revision>
  <dcterms:modified xsi:type="dcterms:W3CDTF">2023-12-20T11:56:06Z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0x010100193872DBAF02B04198AA7C862F24F2A7</vt:lpwstr>
  </property>
</Properties>
</file>